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52" r:id="rId1"/>
  </p:sldMasterIdLst>
  <p:sldIdLst>
    <p:sldId id="256" r:id="rId2"/>
    <p:sldId id="262" r:id="rId3"/>
    <p:sldId id="261" r:id="rId4"/>
    <p:sldId id="264" r:id="rId5"/>
    <p:sldId id="258" r:id="rId6"/>
    <p:sldId id="265" r:id="rId7"/>
    <p:sldId id="266" r:id="rId8"/>
    <p:sldId id="268" r:id="rId9"/>
    <p:sldId id="267" r:id="rId10"/>
    <p:sldId id="271" r:id="rId11"/>
    <p:sldId id="272" r:id="rId12"/>
    <p:sldId id="273" r:id="rId13"/>
    <p:sldId id="270" r:id="rId14"/>
    <p:sldId id="269" r:id="rId15"/>
    <p:sldId id="274"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3" d="100"/>
          <a:sy n="73" d="100"/>
        </p:scale>
        <p:origin x="404"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3284890-85D2-4D7B-8EF5-15A9C1DB8F42}" type="datetimeFigureOut">
              <a:rPr lang="en-US" smtClean="0"/>
              <a:t>11/20/2021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624793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F5661D-6934-4B32-B92C-470368BF1EC6}" type="datetimeFigureOut">
              <a:rPr lang="en-US" smtClean="0"/>
              <a:t>11/20/2021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1036776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6F822A4-8DA6-4447-9B1F-C5DB58435268}" type="datetimeFigureOut">
              <a:rPr lang="en-US" smtClean="0"/>
              <a:t>11/20/2021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1511278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548D31E-DCDA-41A7-9C67-C4B11B94D21D}" type="datetimeFigureOut">
              <a:rPr lang="en-US" smtClean="0"/>
              <a:t>11/20/2021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0374601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3762C0-B258-48F1-ADE6-176B4174CCDD}" type="datetimeFigureOut">
              <a:rPr lang="en-US" smtClean="0"/>
              <a:t>11/20/2021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8673150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7919A6-33EB-49BD-A62F-1FA56B9F9712}" type="datetimeFigureOut">
              <a:rPr lang="en-US" smtClean="0"/>
              <a:t>11/20/2021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6181308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CA4E7D1B-D673-4CF6-8672-009D42ABD2A0}" type="datetimeFigureOut">
              <a:rPr lang="en-US" smtClean="0"/>
              <a:t>11/20/2021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5668800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A16AA21-1863-4931-97CB-99D0A168701B}" type="datetimeFigureOut">
              <a:rPr lang="en-US" smtClean="0"/>
              <a:t>11/20/2021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014053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772C379-9A7C-4C87-A116-CBE9F58B04C5}" type="datetimeFigureOut">
              <a:rPr lang="en-US" smtClean="0"/>
              <a:t>11/20/2021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8721366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664C608-40B1-4030-A28D-5B74BC98ADCE}" type="datetimeFigureOut">
              <a:rPr lang="en-US" smtClean="0"/>
              <a:t>11/20/2021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839145134"/>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664C608-40B1-4030-A28D-5B74BC98ADCE}" type="datetimeFigureOut">
              <a:rPr lang="en-US" smtClean="0"/>
              <a:t>11/20/2021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681286765"/>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664C608-40B1-4030-A28D-5B74BC98ADCE}" type="datetimeFigureOut">
              <a:rPr lang="en-US" smtClean="0"/>
              <a:t>11/20/2021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4FAB73BC-B049-4115-A692-8D63A059BFB8}" type="slidenum">
              <a:rPr lang="en-US" smtClean="0"/>
              <a:pPr/>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4267372027"/>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664C608-40B1-4030-A28D-5B74BC98ADCE}" type="datetimeFigureOut">
              <a:rPr lang="en-US" smtClean="0"/>
              <a:t>11/20/2021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99409367"/>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8664C608-40B1-4030-A28D-5B74BC98ADCE}" type="datetimeFigureOut">
              <a:rPr lang="en-US" smtClean="0"/>
              <a:t>11/20/2021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024337232"/>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8664C608-40B1-4030-A28D-5B74BC98ADCE}" type="datetimeFigureOut">
              <a:rPr lang="en-US" smtClean="0"/>
              <a:t>11/20/2021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262484621"/>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157CC2-0FC8-4686-B024-99790E0F5162}" type="datetimeFigureOut">
              <a:rPr lang="en-US" smtClean="0"/>
              <a:t>11/20/2021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2780300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F6764DA5-CD3D-4590-A511-FCD3BC7A793E}" type="datetimeFigureOut">
              <a:rPr lang="en-US" smtClean="0"/>
              <a:t>11/20/2021</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4FAB73BC-B049-4115-A692-8D63A059BFB8}" type="slidenum">
              <a:rPr lang="en-US" smtClean="0"/>
              <a:t>‹#›</a:t>
            </a:fld>
            <a:endParaRPr lang="en-US" dirty="0"/>
          </a:p>
        </p:txBody>
      </p:sp>
    </p:spTree>
    <p:extLst>
      <p:ext uri="{BB962C8B-B14F-4D97-AF65-F5344CB8AC3E}">
        <p14:creationId xmlns:p14="http://schemas.microsoft.com/office/powerpoint/2010/main" val="12757905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8664C608-40B1-4030-A28D-5B74BC98ADCE}" type="datetimeFigureOut">
              <a:rPr lang="en-US" smtClean="0"/>
              <a:t>11/20/2021</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775760610"/>
      </p:ext>
    </p:extLst>
  </p:cSld>
  <p:clrMap bg1="dk1" tx1="lt1" bg2="dk2" tx2="lt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 id="2147483864" r:id="rId12"/>
    <p:sldLayoutId id="2147483865" r:id="rId13"/>
    <p:sldLayoutId id="2147483866" r:id="rId14"/>
    <p:sldLayoutId id="2147483867" r:id="rId15"/>
    <p:sldLayoutId id="2147483868" r:id="rId16"/>
    <p:sldLayoutId id="214748386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kevinwearls.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ref.ly/logosres/accsrevnt03?ref=Bible.Lk17.11-19&amp;off=2378&amp;ctx=s+of+the+Samaritan.+~Cyril+of+Alexandria%3a"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14570-3AE1-4975-B07F-224E64B1BCF7}"/>
              </a:ext>
            </a:extLst>
          </p:cNvPr>
          <p:cNvSpPr>
            <a:spLocks noGrp="1"/>
          </p:cNvSpPr>
          <p:nvPr>
            <p:ph type="ctrTitle"/>
          </p:nvPr>
        </p:nvSpPr>
        <p:spPr/>
        <p:txBody>
          <a:bodyPr/>
          <a:lstStyle/>
          <a:p>
            <a:r>
              <a:rPr lang="en-US" dirty="0"/>
              <a:t>True Thanksgiving</a:t>
            </a:r>
            <a:br>
              <a:rPr lang="en-US" dirty="0"/>
            </a:br>
            <a:r>
              <a:rPr lang="en-US" sz="3200" dirty="0"/>
              <a:t>Luke 17:11-19</a:t>
            </a:r>
          </a:p>
        </p:txBody>
      </p:sp>
      <p:sp>
        <p:nvSpPr>
          <p:cNvPr id="3" name="Subtitle 2">
            <a:extLst>
              <a:ext uri="{FF2B5EF4-FFF2-40B4-BE49-F238E27FC236}">
                <a16:creationId xmlns:a16="http://schemas.microsoft.com/office/drawing/2014/main" id="{B6DF3B39-D19D-489A-BB56-26520F09FD4D}"/>
              </a:ext>
            </a:extLst>
          </p:cNvPr>
          <p:cNvSpPr>
            <a:spLocks noGrp="1"/>
          </p:cNvSpPr>
          <p:nvPr>
            <p:ph type="subTitle" idx="1"/>
          </p:nvPr>
        </p:nvSpPr>
        <p:spPr/>
        <p:txBody>
          <a:bodyPr>
            <a:normAutofit/>
          </a:bodyPr>
          <a:lstStyle/>
          <a:p>
            <a:endParaRPr lang="en-US" b="1" dirty="0"/>
          </a:p>
          <a:p>
            <a:r>
              <a:rPr lang="en-US" dirty="0">
                <a:hlinkClick r:id="rId2"/>
              </a:rPr>
              <a:t>www.kevinwearls.com</a:t>
            </a:r>
            <a:endParaRPr lang="en-US" dirty="0"/>
          </a:p>
        </p:txBody>
      </p:sp>
    </p:spTree>
    <p:extLst>
      <p:ext uri="{BB962C8B-B14F-4D97-AF65-F5344CB8AC3E}">
        <p14:creationId xmlns:p14="http://schemas.microsoft.com/office/powerpoint/2010/main" val="502509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153EF-0E0A-49DA-8108-6D11D99BD62D}"/>
              </a:ext>
            </a:extLst>
          </p:cNvPr>
          <p:cNvSpPr>
            <a:spLocks noGrp="1"/>
          </p:cNvSpPr>
          <p:nvPr>
            <p:ph type="title"/>
          </p:nvPr>
        </p:nvSpPr>
        <p:spPr/>
        <p:txBody>
          <a:bodyPr/>
          <a:lstStyle/>
          <a:p>
            <a:r>
              <a:rPr lang="en-US" dirty="0"/>
              <a:t>True Thanksgiving</a:t>
            </a:r>
          </a:p>
        </p:txBody>
      </p:sp>
      <p:sp>
        <p:nvSpPr>
          <p:cNvPr id="3" name="Content Placeholder 2">
            <a:extLst>
              <a:ext uri="{FF2B5EF4-FFF2-40B4-BE49-F238E27FC236}">
                <a16:creationId xmlns:a16="http://schemas.microsoft.com/office/drawing/2014/main" id="{80791EA0-E0EB-4D0E-AD55-F762C65EAE02}"/>
              </a:ext>
            </a:extLst>
          </p:cNvPr>
          <p:cNvSpPr>
            <a:spLocks noGrp="1"/>
          </p:cNvSpPr>
          <p:nvPr>
            <p:ph idx="1"/>
          </p:nvPr>
        </p:nvSpPr>
        <p:spPr/>
        <p:txBody>
          <a:bodyPr>
            <a:normAutofit/>
          </a:bodyPr>
          <a:lstStyle/>
          <a:p>
            <a:pPr marL="0" indent="0">
              <a:buNone/>
            </a:pPr>
            <a:r>
              <a:rPr lang="en-US" sz="3200" b="1" dirty="0"/>
              <a:t>1.  Traveling the Rim</a:t>
            </a:r>
          </a:p>
          <a:p>
            <a:r>
              <a:rPr lang="en-US" sz="2800" b="1" dirty="0"/>
              <a:t> Now it happened as He went to Jerusalem that He passed through the midst of Samaria and Galilee. </a:t>
            </a:r>
          </a:p>
          <a:p>
            <a:pPr marL="0" indent="0">
              <a:buNone/>
            </a:pPr>
            <a:r>
              <a:rPr lang="en-US" sz="2800" b="1" dirty="0"/>
              <a:t> </a:t>
            </a:r>
          </a:p>
          <a:p>
            <a:pPr marL="0" indent="0">
              <a:buNone/>
            </a:pPr>
            <a:r>
              <a:rPr lang="en-US" sz="3200" b="1" dirty="0"/>
              <a:t>2.  Ten Repulsive Men</a:t>
            </a:r>
          </a:p>
          <a:p>
            <a:r>
              <a:rPr lang="en-US" sz="2800" b="1" dirty="0"/>
              <a:t> Then as He entered a certain village, there met Him ten men who were lepers, who stood afar off.</a:t>
            </a:r>
          </a:p>
        </p:txBody>
      </p:sp>
    </p:spTree>
    <p:extLst>
      <p:ext uri="{BB962C8B-B14F-4D97-AF65-F5344CB8AC3E}">
        <p14:creationId xmlns:p14="http://schemas.microsoft.com/office/powerpoint/2010/main" val="23443137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C5C7B61-9F54-4A09-AC83-1A53DA8CA211}"/>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0394151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153EF-0E0A-49DA-8108-6D11D99BD62D}"/>
              </a:ext>
            </a:extLst>
          </p:cNvPr>
          <p:cNvSpPr>
            <a:spLocks noGrp="1"/>
          </p:cNvSpPr>
          <p:nvPr>
            <p:ph type="title"/>
          </p:nvPr>
        </p:nvSpPr>
        <p:spPr/>
        <p:txBody>
          <a:bodyPr/>
          <a:lstStyle/>
          <a:p>
            <a:r>
              <a:rPr lang="en-US" dirty="0"/>
              <a:t>True Thanksgiving</a:t>
            </a:r>
          </a:p>
        </p:txBody>
      </p:sp>
      <p:sp>
        <p:nvSpPr>
          <p:cNvPr id="3" name="Content Placeholder 2">
            <a:extLst>
              <a:ext uri="{FF2B5EF4-FFF2-40B4-BE49-F238E27FC236}">
                <a16:creationId xmlns:a16="http://schemas.microsoft.com/office/drawing/2014/main" id="{80791EA0-E0EB-4D0E-AD55-F762C65EAE02}"/>
              </a:ext>
            </a:extLst>
          </p:cNvPr>
          <p:cNvSpPr>
            <a:spLocks noGrp="1"/>
          </p:cNvSpPr>
          <p:nvPr>
            <p:ph idx="1"/>
          </p:nvPr>
        </p:nvSpPr>
        <p:spPr/>
        <p:txBody>
          <a:bodyPr>
            <a:normAutofit/>
          </a:bodyPr>
          <a:lstStyle/>
          <a:p>
            <a:pPr marL="0" indent="0">
              <a:buNone/>
            </a:pPr>
            <a:r>
              <a:rPr lang="en-US" sz="3200" b="1" dirty="0"/>
              <a:t>3.  The Request</a:t>
            </a:r>
          </a:p>
          <a:p>
            <a:r>
              <a:rPr lang="en-US" sz="2800" b="1" dirty="0"/>
              <a:t> And they lifted up their voices and said,  “Jesus, Master, have mercy on us!” </a:t>
            </a:r>
          </a:p>
          <a:p>
            <a:pPr marL="0" indent="0">
              <a:buNone/>
            </a:pPr>
            <a:r>
              <a:rPr lang="en-US" sz="2800" b="1" dirty="0"/>
              <a:t> </a:t>
            </a:r>
          </a:p>
          <a:p>
            <a:pPr marL="0" indent="0">
              <a:buNone/>
            </a:pPr>
            <a:r>
              <a:rPr lang="en-US" sz="3200" b="1" dirty="0"/>
              <a:t>4.  The Reply</a:t>
            </a:r>
          </a:p>
          <a:p>
            <a:r>
              <a:rPr lang="en-US" sz="2800" b="1" dirty="0"/>
              <a:t> So when He saw them, He said to them,  “Go, show yourselves to the priests.”</a:t>
            </a:r>
          </a:p>
        </p:txBody>
      </p:sp>
    </p:spTree>
    <p:extLst>
      <p:ext uri="{BB962C8B-B14F-4D97-AF65-F5344CB8AC3E}">
        <p14:creationId xmlns:p14="http://schemas.microsoft.com/office/powerpoint/2010/main" val="31951608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7BFAA2A-9C64-4850-A940-E7B6701622A7}"/>
              </a:ext>
            </a:extLst>
          </p:cNvPr>
          <p:cNvPicPr>
            <a:picLocks noChangeAspect="1"/>
          </p:cNvPicPr>
          <p:nvPr/>
        </p:nvPicPr>
        <p:blipFill>
          <a:blip r:embed="rId2"/>
          <a:stretch>
            <a:fillRect/>
          </a:stretch>
        </p:blipFill>
        <p:spPr>
          <a:xfrm>
            <a:off x="682902" y="0"/>
            <a:ext cx="10826195" cy="6858000"/>
          </a:xfrm>
          <a:prstGeom prst="rect">
            <a:avLst/>
          </a:prstGeom>
        </p:spPr>
      </p:pic>
    </p:spTree>
    <p:extLst>
      <p:ext uri="{BB962C8B-B14F-4D97-AF65-F5344CB8AC3E}">
        <p14:creationId xmlns:p14="http://schemas.microsoft.com/office/powerpoint/2010/main" val="35433617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153EF-0E0A-49DA-8108-6D11D99BD62D}"/>
              </a:ext>
            </a:extLst>
          </p:cNvPr>
          <p:cNvSpPr>
            <a:spLocks noGrp="1"/>
          </p:cNvSpPr>
          <p:nvPr>
            <p:ph type="title"/>
          </p:nvPr>
        </p:nvSpPr>
        <p:spPr/>
        <p:txBody>
          <a:bodyPr/>
          <a:lstStyle/>
          <a:p>
            <a:r>
              <a:rPr lang="en-US" dirty="0"/>
              <a:t>True Thanksgiving</a:t>
            </a:r>
          </a:p>
        </p:txBody>
      </p:sp>
      <p:sp>
        <p:nvSpPr>
          <p:cNvPr id="3" name="Content Placeholder 2">
            <a:extLst>
              <a:ext uri="{FF2B5EF4-FFF2-40B4-BE49-F238E27FC236}">
                <a16:creationId xmlns:a16="http://schemas.microsoft.com/office/drawing/2014/main" id="{80791EA0-E0EB-4D0E-AD55-F762C65EAE02}"/>
              </a:ext>
            </a:extLst>
          </p:cNvPr>
          <p:cNvSpPr>
            <a:spLocks noGrp="1"/>
          </p:cNvSpPr>
          <p:nvPr>
            <p:ph idx="1"/>
          </p:nvPr>
        </p:nvSpPr>
        <p:spPr/>
        <p:txBody>
          <a:bodyPr>
            <a:normAutofit lnSpcReduction="10000"/>
          </a:bodyPr>
          <a:lstStyle/>
          <a:p>
            <a:pPr marL="0" lvl="0" indent="0">
              <a:buNone/>
            </a:pPr>
            <a:r>
              <a:rPr lang="en-US" sz="3200" b="1" dirty="0"/>
              <a:t>5.  The Restorative Work</a:t>
            </a:r>
          </a:p>
          <a:p>
            <a:r>
              <a:rPr lang="en-US" sz="2800" b="1" dirty="0"/>
              <a:t> And so it was that as they went, they were cleansed. </a:t>
            </a:r>
          </a:p>
          <a:p>
            <a:pPr marL="0" indent="0">
              <a:buNone/>
            </a:pPr>
            <a:r>
              <a:rPr lang="en-US" sz="2800" b="1" dirty="0"/>
              <a:t> </a:t>
            </a:r>
          </a:p>
          <a:p>
            <a:pPr marL="0" lvl="0" indent="0">
              <a:buNone/>
            </a:pPr>
            <a:r>
              <a:rPr lang="en-US" sz="3200" b="1" dirty="0"/>
              <a:t>6.  The Returning of One</a:t>
            </a:r>
          </a:p>
          <a:p>
            <a:r>
              <a:rPr lang="en-US" sz="2800" b="1" dirty="0"/>
              <a:t> And one of them, when he saw that he was healed, returned, and with a loud voice glorified God, and fell down on his face at His feet, giving Him thanks.  And he was a Samaritan</a:t>
            </a:r>
          </a:p>
        </p:txBody>
      </p:sp>
    </p:spTree>
    <p:extLst>
      <p:ext uri="{BB962C8B-B14F-4D97-AF65-F5344CB8AC3E}">
        <p14:creationId xmlns:p14="http://schemas.microsoft.com/office/powerpoint/2010/main" val="38085989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153EF-0E0A-49DA-8108-6D11D99BD62D}"/>
              </a:ext>
            </a:extLst>
          </p:cNvPr>
          <p:cNvSpPr>
            <a:spLocks noGrp="1"/>
          </p:cNvSpPr>
          <p:nvPr>
            <p:ph type="title"/>
          </p:nvPr>
        </p:nvSpPr>
        <p:spPr/>
        <p:txBody>
          <a:bodyPr/>
          <a:lstStyle/>
          <a:p>
            <a:r>
              <a:rPr lang="en-US" dirty="0"/>
              <a:t>True Thanksgiving</a:t>
            </a:r>
          </a:p>
        </p:txBody>
      </p:sp>
      <p:sp>
        <p:nvSpPr>
          <p:cNvPr id="3" name="Content Placeholder 2">
            <a:extLst>
              <a:ext uri="{FF2B5EF4-FFF2-40B4-BE49-F238E27FC236}">
                <a16:creationId xmlns:a16="http://schemas.microsoft.com/office/drawing/2014/main" id="{80791EA0-E0EB-4D0E-AD55-F762C65EAE02}"/>
              </a:ext>
            </a:extLst>
          </p:cNvPr>
          <p:cNvSpPr>
            <a:spLocks noGrp="1"/>
          </p:cNvSpPr>
          <p:nvPr>
            <p:ph idx="1"/>
          </p:nvPr>
        </p:nvSpPr>
        <p:spPr/>
        <p:txBody>
          <a:bodyPr>
            <a:noAutofit/>
          </a:bodyPr>
          <a:lstStyle/>
          <a:p>
            <a:pPr marL="0" lvl="0" indent="0">
              <a:buNone/>
            </a:pPr>
            <a:r>
              <a:rPr lang="en-US" sz="3200" b="1" dirty="0"/>
              <a:t>7.  The Response</a:t>
            </a:r>
          </a:p>
          <a:p>
            <a:r>
              <a:rPr lang="en-US" sz="2800" b="1" dirty="0"/>
              <a:t> So Jesus answered and said,</a:t>
            </a:r>
          </a:p>
          <a:p>
            <a:pPr lvl="1"/>
            <a:r>
              <a:rPr lang="en-US" sz="2800" b="1" dirty="0"/>
              <a:t> “Were there not ten cleansed?</a:t>
            </a:r>
          </a:p>
          <a:p>
            <a:pPr lvl="1"/>
            <a:r>
              <a:rPr lang="en-US" sz="2800" b="1" dirty="0"/>
              <a:t> But where are the nine?</a:t>
            </a:r>
          </a:p>
          <a:p>
            <a:pPr lvl="1"/>
            <a:r>
              <a:rPr lang="en-US" sz="2800" b="1" dirty="0"/>
              <a:t> Were there not any found who returned to give glory to God except this foreigner?”</a:t>
            </a:r>
          </a:p>
        </p:txBody>
      </p:sp>
    </p:spTree>
    <p:extLst>
      <p:ext uri="{BB962C8B-B14F-4D97-AF65-F5344CB8AC3E}">
        <p14:creationId xmlns:p14="http://schemas.microsoft.com/office/powerpoint/2010/main" val="5256185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33553-D71C-42DD-AA79-36CA06CCF0B1}"/>
              </a:ext>
            </a:extLst>
          </p:cNvPr>
          <p:cNvSpPr>
            <a:spLocks noGrp="1"/>
          </p:cNvSpPr>
          <p:nvPr>
            <p:ph type="title"/>
          </p:nvPr>
        </p:nvSpPr>
        <p:spPr/>
        <p:txBody>
          <a:bodyPr/>
          <a:lstStyle/>
          <a:p>
            <a:r>
              <a:rPr lang="en-US" cap="small" dirty="0"/>
              <a:t>Cyril of Alexandria</a:t>
            </a:r>
            <a:r>
              <a:rPr lang="en-US" dirty="0"/>
              <a:t>:</a:t>
            </a:r>
          </a:p>
        </p:txBody>
      </p:sp>
      <p:sp>
        <p:nvSpPr>
          <p:cNvPr id="3" name="Content Placeholder 2">
            <a:extLst>
              <a:ext uri="{FF2B5EF4-FFF2-40B4-BE49-F238E27FC236}">
                <a16:creationId xmlns:a16="http://schemas.microsoft.com/office/drawing/2014/main" id="{55849B31-0DE7-4B8A-B866-7CB16B5A8AC2}"/>
              </a:ext>
            </a:extLst>
          </p:cNvPr>
          <p:cNvSpPr>
            <a:spLocks noGrp="1"/>
          </p:cNvSpPr>
          <p:nvPr>
            <p:ph idx="1"/>
          </p:nvPr>
        </p:nvSpPr>
        <p:spPr>
          <a:xfrm>
            <a:off x="1069848" y="2020389"/>
            <a:ext cx="10058400" cy="4659085"/>
          </a:xfrm>
        </p:spPr>
        <p:txBody>
          <a:bodyPr>
            <a:normAutofit/>
          </a:bodyPr>
          <a:lstStyle/>
          <a:p>
            <a:pPr marL="0" indent="0">
              <a:buNone/>
            </a:pPr>
            <a:r>
              <a:rPr lang="en-US" sz="2800" b="1" dirty="0"/>
              <a:t>	Falling into a thankless forgetfulness, the nine lepers that were Jews did not return to give glory to God.  By this, he shows that Israel was hard of heart and utterly unthankful.  The stranger, a Samaritan, was of foreign race brought from Assyria. </a:t>
            </a:r>
          </a:p>
          <a:p>
            <a:pPr marL="0" indent="0">
              <a:buNone/>
            </a:pPr>
            <a:r>
              <a:rPr lang="en-US" sz="2800" b="1" dirty="0"/>
              <a:t>	The phrase “in the middle of Samaria and Galilee” has meaning.  “He returned with a loud voice to glorify God.”  It shows that the Samaritans were grateful but that the Jews, even when they benefited, were ungrateful.</a:t>
            </a:r>
          </a:p>
          <a:p>
            <a:pPr marL="0" indent="0">
              <a:buNone/>
            </a:pPr>
            <a:r>
              <a:rPr lang="en-US" cap="small" dirty="0"/>
              <a:t>Commentary on Luke, Homilies 113–16</a:t>
            </a:r>
            <a:r>
              <a:rPr lang="en-US" dirty="0"/>
              <a:t>. Just, A. A. (Ed.). (2005). </a:t>
            </a:r>
            <a:r>
              <a:rPr lang="en-US" i="1" u="sng" dirty="0">
                <a:hlinkClick r:id="rId2"/>
              </a:rPr>
              <a:t>Luke</a:t>
            </a:r>
            <a:r>
              <a:rPr lang="en-US" dirty="0"/>
              <a:t> (p. 269). Downers Grove, IL: InterVarsity Press.</a:t>
            </a:r>
          </a:p>
          <a:p>
            <a:endParaRPr lang="en-US" dirty="0"/>
          </a:p>
        </p:txBody>
      </p:sp>
    </p:spTree>
    <p:extLst>
      <p:ext uri="{BB962C8B-B14F-4D97-AF65-F5344CB8AC3E}">
        <p14:creationId xmlns:p14="http://schemas.microsoft.com/office/powerpoint/2010/main" val="14368691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153EF-0E0A-49DA-8108-6D11D99BD62D}"/>
              </a:ext>
            </a:extLst>
          </p:cNvPr>
          <p:cNvSpPr>
            <a:spLocks noGrp="1"/>
          </p:cNvSpPr>
          <p:nvPr>
            <p:ph type="title"/>
          </p:nvPr>
        </p:nvSpPr>
        <p:spPr/>
        <p:txBody>
          <a:bodyPr/>
          <a:lstStyle/>
          <a:p>
            <a:r>
              <a:rPr lang="en-US" b="1" dirty="0"/>
              <a:t>The Value of Thanksgiving</a:t>
            </a:r>
            <a:endParaRPr lang="en-US" dirty="0"/>
          </a:p>
        </p:txBody>
      </p:sp>
      <p:sp>
        <p:nvSpPr>
          <p:cNvPr id="3" name="Content Placeholder 2">
            <a:extLst>
              <a:ext uri="{FF2B5EF4-FFF2-40B4-BE49-F238E27FC236}">
                <a16:creationId xmlns:a16="http://schemas.microsoft.com/office/drawing/2014/main" id="{80791EA0-E0EB-4D0E-AD55-F762C65EAE02}"/>
              </a:ext>
            </a:extLst>
          </p:cNvPr>
          <p:cNvSpPr>
            <a:spLocks noGrp="1"/>
          </p:cNvSpPr>
          <p:nvPr>
            <p:ph idx="1"/>
          </p:nvPr>
        </p:nvSpPr>
        <p:spPr/>
        <p:txBody>
          <a:bodyPr>
            <a:noAutofit/>
          </a:bodyPr>
          <a:lstStyle/>
          <a:p>
            <a:pPr marL="0" indent="0">
              <a:buNone/>
            </a:pPr>
            <a:r>
              <a:rPr lang="en-US" sz="4000" b="1" dirty="0"/>
              <a:t>Let’s consider the </a:t>
            </a:r>
          </a:p>
          <a:p>
            <a:pPr marL="0" indent="0">
              <a:buNone/>
            </a:pPr>
            <a:r>
              <a:rPr lang="en-US" sz="4000" b="1" dirty="0"/>
              <a:t>	mental,</a:t>
            </a:r>
          </a:p>
          <a:p>
            <a:pPr marL="0" indent="0">
              <a:buNone/>
            </a:pPr>
            <a:r>
              <a:rPr lang="en-US" sz="4000" b="1" dirty="0"/>
              <a:t>	moral and</a:t>
            </a:r>
          </a:p>
          <a:p>
            <a:pPr marL="0" indent="0">
              <a:buNone/>
            </a:pPr>
            <a:r>
              <a:rPr lang="en-US" sz="4000" b="1" dirty="0"/>
              <a:t>	spiritual value</a:t>
            </a:r>
          </a:p>
          <a:p>
            <a:pPr marL="0" indent="0">
              <a:buNone/>
            </a:pPr>
            <a:r>
              <a:rPr lang="en-US" sz="4000" b="1" dirty="0"/>
              <a:t>		of such a perpetual attitude.</a:t>
            </a:r>
            <a:endParaRPr lang="en-US" sz="4000" dirty="0"/>
          </a:p>
          <a:p>
            <a:pPr marL="0" lvl="0" indent="0">
              <a:buNone/>
            </a:pPr>
            <a:endParaRPr lang="en-US" sz="2800" b="1" dirty="0"/>
          </a:p>
        </p:txBody>
      </p:sp>
    </p:spTree>
    <p:extLst>
      <p:ext uri="{BB962C8B-B14F-4D97-AF65-F5344CB8AC3E}">
        <p14:creationId xmlns:p14="http://schemas.microsoft.com/office/powerpoint/2010/main" val="19509287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153EF-0E0A-49DA-8108-6D11D99BD62D}"/>
              </a:ext>
            </a:extLst>
          </p:cNvPr>
          <p:cNvSpPr>
            <a:spLocks noGrp="1"/>
          </p:cNvSpPr>
          <p:nvPr>
            <p:ph type="title"/>
          </p:nvPr>
        </p:nvSpPr>
        <p:spPr/>
        <p:txBody>
          <a:bodyPr/>
          <a:lstStyle/>
          <a:p>
            <a:r>
              <a:rPr lang="en-US" b="1" dirty="0"/>
              <a:t>The Value of Thanksgiving:  Mental Value</a:t>
            </a:r>
            <a:endParaRPr lang="en-US" dirty="0"/>
          </a:p>
        </p:txBody>
      </p:sp>
      <p:sp>
        <p:nvSpPr>
          <p:cNvPr id="3" name="Content Placeholder 2">
            <a:extLst>
              <a:ext uri="{FF2B5EF4-FFF2-40B4-BE49-F238E27FC236}">
                <a16:creationId xmlns:a16="http://schemas.microsoft.com/office/drawing/2014/main" id="{80791EA0-E0EB-4D0E-AD55-F762C65EAE02}"/>
              </a:ext>
            </a:extLst>
          </p:cNvPr>
          <p:cNvSpPr>
            <a:spLocks noGrp="1"/>
          </p:cNvSpPr>
          <p:nvPr>
            <p:ph idx="1"/>
          </p:nvPr>
        </p:nvSpPr>
        <p:spPr/>
        <p:txBody>
          <a:bodyPr>
            <a:noAutofit/>
          </a:bodyPr>
          <a:lstStyle/>
          <a:p>
            <a:pPr marL="0" indent="0">
              <a:buNone/>
            </a:pPr>
            <a:endParaRPr lang="en-US" sz="4000" b="1" dirty="0"/>
          </a:p>
          <a:p>
            <a:pPr marL="0" indent="0">
              <a:buNone/>
            </a:pPr>
            <a:r>
              <a:rPr lang="en-US" sz="4000" b="1" dirty="0"/>
              <a:t>	To constantly keep in one’s mind thoughts of gratitude and thanksgiving is the greatest mental energizer ever discovered.</a:t>
            </a:r>
          </a:p>
        </p:txBody>
      </p:sp>
    </p:spTree>
    <p:extLst>
      <p:ext uri="{BB962C8B-B14F-4D97-AF65-F5344CB8AC3E}">
        <p14:creationId xmlns:p14="http://schemas.microsoft.com/office/powerpoint/2010/main" val="23969158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153EF-0E0A-49DA-8108-6D11D99BD62D}"/>
              </a:ext>
            </a:extLst>
          </p:cNvPr>
          <p:cNvSpPr>
            <a:spLocks noGrp="1"/>
          </p:cNvSpPr>
          <p:nvPr>
            <p:ph type="title"/>
          </p:nvPr>
        </p:nvSpPr>
        <p:spPr/>
        <p:txBody>
          <a:bodyPr/>
          <a:lstStyle/>
          <a:p>
            <a:r>
              <a:rPr lang="en-US" b="1" dirty="0"/>
              <a:t>The Value of Thanksgiving:  Moral Value</a:t>
            </a:r>
            <a:endParaRPr lang="en-US" dirty="0"/>
          </a:p>
        </p:txBody>
      </p:sp>
      <p:sp>
        <p:nvSpPr>
          <p:cNvPr id="3" name="Content Placeholder 2">
            <a:extLst>
              <a:ext uri="{FF2B5EF4-FFF2-40B4-BE49-F238E27FC236}">
                <a16:creationId xmlns:a16="http://schemas.microsoft.com/office/drawing/2014/main" id="{80791EA0-E0EB-4D0E-AD55-F762C65EAE02}"/>
              </a:ext>
            </a:extLst>
          </p:cNvPr>
          <p:cNvSpPr>
            <a:spLocks noGrp="1"/>
          </p:cNvSpPr>
          <p:nvPr>
            <p:ph idx="1"/>
          </p:nvPr>
        </p:nvSpPr>
        <p:spPr/>
        <p:txBody>
          <a:bodyPr>
            <a:noAutofit/>
          </a:bodyPr>
          <a:lstStyle/>
          <a:p>
            <a:pPr marL="0" indent="0">
              <a:buNone/>
            </a:pPr>
            <a:r>
              <a:rPr lang="en-US" sz="3200" b="1" dirty="0"/>
              <a:t>	Being thankful has a distinct moral value, not only providing a mental tonic but a moral incentive.</a:t>
            </a:r>
          </a:p>
          <a:p>
            <a:pPr marL="0" indent="0">
              <a:buNone/>
            </a:pPr>
            <a:r>
              <a:rPr lang="en-US" sz="3200" b="1" dirty="0"/>
              <a:t>1.  Our gratitude to God provides a powerful motive to live lives that are well pleasing to Him.</a:t>
            </a:r>
          </a:p>
          <a:p>
            <a:pPr marL="0" indent="0">
              <a:buNone/>
            </a:pPr>
            <a:r>
              <a:rPr lang="en-US" sz="3200" b="1" dirty="0"/>
              <a:t>2.  Our gratitude to God makes us more willing to forgive others.</a:t>
            </a:r>
          </a:p>
        </p:txBody>
      </p:sp>
    </p:spTree>
    <p:extLst>
      <p:ext uri="{BB962C8B-B14F-4D97-AF65-F5344CB8AC3E}">
        <p14:creationId xmlns:p14="http://schemas.microsoft.com/office/powerpoint/2010/main" val="24097400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153EF-0E0A-49DA-8108-6D11D99BD62D}"/>
              </a:ext>
            </a:extLst>
          </p:cNvPr>
          <p:cNvSpPr>
            <a:spLocks noGrp="1"/>
          </p:cNvSpPr>
          <p:nvPr>
            <p:ph type="title"/>
          </p:nvPr>
        </p:nvSpPr>
        <p:spPr/>
        <p:txBody>
          <a:bodyPr/>
          <a:lstStyle/>
          <a:p>
            <a:r>
              <a:rPr lang="en-US" b="1" dirty="0"/>
              <a:t>The Value of Thanksgiving:  Spiritual Value</a:t>
            </a:r>
            <a:endParaRPr lang="en-US" dirty="0"/>
          </a:p>
        </p:txBody>
      </p:sp>
      <p:sp>
        <p:nvSpPr>
          <p:cNvPr id="3" name="Content Placeholder 2">
            <a:extLst>
              <a:ext uri="{FF2B5EF4-FFF2-40B4-BE49-F238E27FC236}">
                <a16:creationId xmlns:a16="http://schemas.microsoft.com/office/drawing/2014/main" id="{80791EA0-E0EB-4D0E-AD55-F762C65EAE02}"/>
              </a:ext>
            </a:extLst>
          </p:cNvPr>
          <p:cNvSpPr>
            <a:spLocks noGrp="1"/>
          </p:cNvSpPr>
          <p:nvPr>
            <p:ph idx="1"/>
          </p:nvPr>
        </p:nvSpPr>
        <p:spPr>
          <a:xfrm>
            <a:off x="680321" y="2336873"/>
            <a:ext cx="9613861" cy="4238098"/>
          </a:xfrm>
        </p:spPr>
        <p:txBody>
          <a:bodyPr>
            <a:noAutofit/>
          </a:bodyPr>
          <a:lstStyle/>
          <a:p>
            <a:pPr marL="0" indent="0">
              <a:buNone/>
            </a:pPr>
            <a:r>
              <a:rPr lang="en-US" sz="3200" b="1" dirty="0"/>
              <a:t>1.  Thanksgiving magnifies God, and causes us to humble ourselves before Him.</a:t>
            </a:r>
          </a:p>
          <a:p>
            <a:pPr marL="0" indent="0">
              <a:buNone/>
            </a:pPr>
            <a:r>
              <a:rPr lang="en-US" sz="3200" b="1" dirty="0"/>
              <a:t>2.  A constant attitude of thanksgiving to God helps us to have a proper estimate of ourselves and an awareness of our dependence on God.</a:t>
            </a:r>
            <a:endParaRPr lang="en-US" sz="3200" dirty="0"/>
          </a:p>
          <a:p>
            <a:pPr marL="0" indent="0">
              <a:buNone/>
            </a:pPr>
            <a:r>
              <a:rPr lang="en-US" sz="3200" b="1" dirty="0"/>
              <a:t>3.  Thanksgiving is a sacrifice that God requires.</a:t>
            </a:r>
            <a:endParaRPr lang="en-US" sz="3200" dirty="0"/>
          </a:p>
          <a:p>
            <a:pPr marL="0" indent="0">
              <a:buNone/>
            </a:pPr>
            <a:r>
              <a:rPr lang="en-US" sz="3200" b="1" dirty="0"/>
              <a:t>4.  Thanksgiving gives meaning and power to our prayers.</a:t>
            </a:r>
            <a:endParaRPr lang="en-US" sz="3200" dirty="0"/>
          </a:p>
        </p:txBody>
      </p:sp>
    </p:spTree>
    <p:extLst>
      <p:ext uri="{BB962C8B-B14F-4D97-AF65-F5344CB8AC3E}">
        <p14:creationId xmlns:p14="http://schemas.microsoft.com/office/powerpoint/2010/main" val="32891359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153EF-0E0A-49DA-8108-6D11D99BD62D}"/>
              </a:ext>
            </a:extLst>
          </p:cNvPr>
          <p:cNvSpPr>
            <a:spLocks noGrp="1"/>
          </p:cNvSpPr>
          <p:nvPr>
            <p:ph type="title"/>
          </p:nvPr>
        </p:nvSpPr>
        <p:spPr/>
        <p:txBody>
          <a:bodyPr/>
          <a:lstStyle/>
          <a:p>
            <a:r>
              <a:rPr lang="en-US" dirty="0"/>
              <a:t>True Thanksgiving</a:t>
            </a:r>
          </a:p>
        </p:txBody>
      </p:sp>
      <p:sp>
        <p:nvSpPr>
          <p:cNvPr id="3" name="Content Placeholder 2">
            <a:extLst>
              <a:ext uri="{FF2B5EF4-FFF2-40B4-BE49-F238E27FC236}">
                <a16:creationId xmlns:a16="http://schemas.microsoft.com/office/drawing/2014/main" id="{80791EA0-E0EB-4D0E-AD55-F762C65EAE02}"/>
              </a:ext>
            </a:extLst>
          </p:cNvPr>
          <p:cNvSpPr>
            <a:spLocks noGrp="1"/>
          </p:cNvSpPr>
          <p:nvPr>
            <p:ph idx="1"/>
          </p:nvPr>
        </p:nvSpPr>
        <p:spPr/>
        <p:txBody>
          <a:bodyPr>
            <a:noAutofit/>
          </a:bodyPr>
          <a:lstStyle/>
          <a:p>
            <a:pPr marL="0" lvl="0" indent="0">
              <a:buNone/>
            </a:pPr>
            <a:endParaRPr lang="en-US" sz="3200" b="1" dirty="0"/>
          </a:p>
          <a:p>
            <a:pPr marL="0" lvl="0" indent="0">
              <a:buNone/>
            </a:pPr>
            <a:r>
              <a:rPr lang="en-US" sz="3200" b="1" dirty="0"/>
              <a:t>8.  The Reward</a:t>
            </a:r>
          </a:p>
          <a:p>
            <a:r>
              <a:rPr lang="en-US" sz="3200" b="1" dirty="0"/>
              <a:t> And He said to him,  						“Arise, go your way. </a:t>
            </a:r>
          </a:p>
          <a:p>
            <a:pPr marL="914400" lvl="2" indent="0">
              <a:buNone/>
            </a:pPr>
            <a:r>
              <a:rPr lang="en-US" sz="3200" b="1" dirty="0"/>
              <a:t>Your faith has made you well.”</a:t>
            </a:r>
          </a:p>
        </p:txBody>
      </p:sp>
    </p:spTree>
    <p:extLst>
      <p:ext uri="{BB962C8B-B14F-4D97-AF65-F5344CB8AC3E}">
        <p14:creationId xmlns:p14="http://schemas.microsoft.com/office/powerpoint/2010/main" val="42537836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153EF-0E0A-49DA-8108-6D11D99BD62D}"/>
              </a:ext>
            </a:extLst>
          </p:cNvPr>
          <p:cNvSpPr>
            <a:spLocks noGrp="1"/>
          </p:cNvSpPr>
          <p:nvPr>
            <p:ph type="title"/>
          </p:nvPr>
        </p:nvSpPr>
        <p:spPr/>
        <p:txBody>
          <a:bodyPr/>
          <a:lstStyle/>
          <a:p>
            <a:pPr algn="r"/>
            <a:r>
              <a:rPr lang="en-US" dirty="0"/>
              <a:t>True Thanksgiving</a:t>
            </a:r>
          </a:p>
        </p:txBody>
      </p:sp>
      <p:sp>
        <p:nvSpPr>
          <p:cNvPr id="3" name="Content Placeholder 2">
            <a:extLst>
              <a:ext uri="{FF2B5EF4-FFF2-40B4-BE49-F238E27FC236}">
                <a16:creationId xmlns:a16="http://schemas.microsoft.com/office/drawing/2014/main" id="{80791EA0-E0EB-4D0E-AD55-F762C65EAE02}"/>
              </a:ext>
            </a:extLst>
          </p:cNvPr>
          <p:cNvSpPr>
            <a:spLocks noGrp="1"/>
          </p:cNvSpPr>
          <p:nvPr>
            <p:ph idx="1"/>
          </p:nvPr>
        </p:nvSpPr>
        <p:spPr>
          <a:xfrm>
            <a:off x="1069848" y="1968137"/>
            <a:ext cx="10058400" cy="4815840"/>
          </a:xfrm>
        </p:spPr>
        <p:txBody>
          <a:bodyPr>
            <a:noAutofit/>
          </a:bodyPr>
          <a:lstStyle/>
          <a:p>
            <a:pPr marL="514350" lvl="0" indent="-514350">
              <a:buAutoNum type="arabicPeriod"/>
            </a:pPr>
            <a:r>
              <a:rPr lang="en-US" sz="3200" b="1" dirty="0"/>
              <a:t>Traveling the Rim</a:t>
            </a:r>
          </a:p>
          <a:p>
            <a:pPr marL="514350" lvl="0" indent="-514350">
              <a:buAutoNum type="arabicPeriod"/>
            </a:pPr>
            <a:r>
              <a:rPr lang="en-US" sz="3200" b="1" dirty="0"/>
              <a:t>Ten Repulsive Men</a:t>
            </a:r>
          </a:p>
          <a:p>
            <a:pPr marL="514350" lvl="0" indent="-514350">
              <a:buAutoNum type="arabicPeriod"/>
            </a:pPr>
            <a:r>
              <a:rPr lang="en-US" sz="3200" b="1" dirty="0"/>
              <a:t>The Request</a:t>
            </a:r>
          </a:p>
          <a:p>
            <a:pPr marL="514350" lvl="0" indent="-514350">
              <a:buAutoNum type="arabicPeriod"/>
            </a:pPr>
            <a:r>
              <a:rPr lang="en-US" sz="3200" b="1" dirty="0"/>
              <a:t>The Reply</a:t>
            </a:r>
          </a:p>
          <a:p>
            <a:pPr marL="514350" lvl="0" indent="-514350">
              <a:buAutoNum type="arabicPeriod"/>
            </a:pPr>
            <a:r>
              <a:rPr lang="en-US" sz="3200" b="1" dirty="0"/>
              <a:t>The Restorative Work</a:t>
            </a:r>
          </a:p>
          <a:p>
            <a:pPr marL="514350" lvl="0" indent="-514350">
              <a:buAutoNum type="arabicPeriod"/>
            </a:pPr>
            <a:r>
              <a:rPr lang="en-US" sz="3200" b="1" dirty="0"/>
              <a:t>The Return of One</a:t>
            </a:r>
          </a:p>
          <a:p>
            <a:pPr marL="514350" lvl="0" indent="-514350">
              <a:buAutoNum type="arabicPeriod"/>
            </a:pPr>
            <a:r>
              <a:rPr lang="en-US" sz="3200" b="1" dirty="0"/>
              <a:t>The Response</a:t>
            </a:r>
          </a:p>
          <a:p>
            <a:pPr marL="514350" lvl="0" indent="-514350">
              <a:buAutoNum type="arabicPeriod"/>
            </a:pPr>
            <a:r>
              <a:rPr lang="en-US" sz="3200" b="1" dirty="0"/>
              <a:t>The Reward</a:t>
            </a:r>
          </a:p>
          <a:p>
            <a:pPr marL="514350" lvl="0" indent="-514350">
              <a:buAutoNum type="arabicPeriod"/>
            </a:pPr>
            <a:endParaRPr lang="en-US" sz="3200" b="1" dirty="0"/>
          </a:p>
          <a:p>
            <a:pPr marL="514350" lvl="0" indent="-514350">
              <a:buAutoNum type="arabicPeriod"/>
            </a:pPr>
            <a:endParaRPr lang="en-US" sz="3200" b="1" dirty="0"/>
          </a:p>
        </p:txBody>
      </p:sp>
    </p:spTree>
    <p:extLst>
      <p:ext uri="{BB962C8B-B14F-4D97-AF65-F5344CB8AC3E}">
        <p14:creationId xmlns:p14="http://schemas.microsoft.com/office/powerpoint/2010/main" val="28729994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957E1-7263-4BAE-8145-EF3B0F244C18}"/>
              </a:ext>
            </a:extLst>
          </p:cNvPr>
          <p:cNvSpPr>
            <a:spLocks noGrp="1"/>
          </p:cNvSpPr>
          <p:nvPr>
            <p:ph type="title"/>
          </p:nvPr>
        </p:nvSpPr>
        <p:spPr/>
        <p:txBody>
          <a:bodyPr/>
          <a:lstStyle/>
          <a:p>
            <a:r>
              <a:rPr lang="en-US" dirty="0"/>
              <a:t>Thankful Starter List:</a:t>
            </a:r>
          </a:p>
        </p:txBody>
      </p:sp>
      <p:sp>
        <p:nvSpPr>
          <p:cNvPr id="3" name="Content Placeholder 2">
            <a:extLst>
              <a:ext uri="{FF2B5EF4-FFF2-40B4-BE49-F238E27FC236}">
                <a16:creationId xmlns:a16="http://schemas.microsoft.com/office/drawing/2014/main" id="{126870FE-FE1D-4729-A250-705B4F2E4F82}"/>
              </a:ext>
            </a:extLst>
          </p:cNvPr>
          <p:cNvSpPr>
            <a:spLocks noGrp="1"/>
          </p:cNvSpPr>
          <p:nvPr>
            <p:ph idx="1"/>
          </p:nvPr>
        </p:nvSpPr>
        <p:spPr>
          <a:xfrm>
            <a:off x="680321" y="1994263"/>
            <a:ext cx="9613861" cy="4772297"/>
          </a:xfrm>
        </p:spPr>
        <p:txBody>
          <a:bodyPr>
            <a:normAutofit lnSpcReduction="10000"/>
          </a:bodyPr>
          <a:lstStyle/>
          <a:p>
            <a:pPr marL="0" indent="0">
              <a:buNone/>
            </a:pPr>
            <a:r>
              <a:rPr lang="en-US" sz="2800" b="1" dirty="0"/>
              <a:t>I am thankful for the “givens” in my life:</a:t>
            </a:r>
          </a:p>
          <a:p>
            <a:pPr marL="0" indent="0">
              <a:buNone/>
            </a:pPr>
            <a:r>
              <a:rPr lang="en-US" b="1" i="1" dirty="0"/>
              <a:t> 	1.  My parents:  father and mother</a:t>
            </a:r>
            <a:endParaRPr lang="en-US" b="1" dirty="0"/>
          </a:p>
          <a:p>
            <a:pPr marL="0" indent="0">
              <a:buNone/>
            </a:pPr>
            <a:r>
              <a:rPr lang="en-US" b="1" i="1" dirty="0"/>
              <a:t> 	2.  My place in history</a:t>
            </a:r>
            <a:endParaRPr lang="en-US" b="1" dirty="0"/>
          </a:p>
          <a:p>
            <a:pPr marL="0" indent="0">
              <a:buNone/>
            </a:pPr>
            <a:r>
              <a:rPr lang="en-US" b="1" i="1" dirty="0"/>
              <a:t> 	3.  My ethnic background</a:t>
            </a:r>
            <a:endParaRPr lang="en-US" b="1" dirty="0"/>
          </a:p>
          <a:p>
            <a:pPr marL="0" indent="0">
              <a:buNone/>
            </a:pPr>
            <a:r>
              <a:rPr lang="en-US" b="1" i="1" dirty="0"/>
              <a:t> 	4.  My national heritage</a:t>
            </a:r>
            <a:endParaRPr lang="en-US" b="1" dirty="0"/>
          </a:p>
          <a:p>
            <a:pPr marL="0" indent="0">
              <a:buNone/>
            </a:pPr>
            <a:r>
              <a:rPr lang="en-US" b="1" i="1" dirty="0"/>
              <a:t> 	5.  My gender</a:t>
            </a:r>
            <a:endParaRPr lang="en-US" b="1" dirty="0"/>
          </a:p>
          <a:p>
            <a:pPr marL="0" indent="0">
              <a:buNone/>
            </a:pPr>
            <a:r>
              <a:rPr lang="en-US" b="1" i="1" dirty="0"/>
              <a:t> 	6.  My birth order</a:t>
            </a:r>
            <a:endParaRPr lang="en-US" b="1" dirty="0"/>
          </a:p>
          <a:p>
            <a:pPr marL="0" indent="0">
              <a:buNone/>
            </a:pPr>
            <a:r>
              <a:rPr lang="en-US" b="1" i="1" dirty="0"/>
              <a:t> 	7.  My brothers and sisters</a:t>
            </a:r>
            <a:endParaRPr lang="en-US" b="1" dirty="0"/>
          </a:p>
          <a:p>
            <a:pPr marL="0" indent="0">
              <a:buNone/>
            </a:pPr>
            <a:r>
              <a:rPr lang="en-US" b="1" i="1" dirty="0"/>
              <a:t> 	8.  My physical features</a:t>
            </a:r>
            <a:endParaRPr lang="en-US" b="1" dirty="0"/>
          </a:p>
          <a:p>
            <a:pPr marL="0" indent="0">
              <a:buNone/>
            </a:pPr>
            <a:r>
              <a:rPr lang="en-US" b="1" i="1" dirty="0"/>
              <a:t> 	9.  My mental capabilities</a:t>
            </a:r>
          </a:p>
          <a:p>
            <a:pPr marL="0" indent="0">
              <a:buNone/>
            </a:pPr>
            <a:r>
              <a:rPr lang="en-US" b="1" i="1" dirty="0"/>
              <a:t>        10.  My journey of life</a:t>
            </a:r>
            <a:endParaRPr lang="en-US" b="1" dirty="0"/>
          </a:p>
          <a:p>
            <a:endParaRPr lang="en-US" b="1" dirty="0"/>
          </a:p>
        </p:txBody>
      </p:sp>
    </p:spTree>
    <p:extLst>
      <p:ext uri="{BB962C8B-B14F-4D97-AF65-F5344CB8AC3E}">
        <p14:creationId xmlns:p14="http://schemas.microsoft.com/office/powerpoint/2010/main" val="3093116296"/>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docProps/app.xml><?xml version="1.0" encoding="utf-8"?>
<Properties xmlns="http://schemas.openxmlformats.org/officeDocument/2006/extended-properties" xmlns:vt="http://schemas.openxmlformats.org/officeDocument/2006/docPropsVTypes">
  <Template>TM04033917[[fn=Berlin]]</Template>
  <TotalTime>112</TotalTime>
  <Words>696</Words>
  <Application>Microsoft Office PowerPoint</Application>
  <PresentationFormat>Widescreen</PresentationFormat>
  <Paragraphs>75</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Trebuchet MS</vt:lpstr>
      <vt:lpstr>Berlin</vt:lpstr>
      <vt:lpstr>True Thanksgiving Luke 17:11-19</vt:lpstr>
      <vt:lpstr>True Thanksgiving</vt:lpstr>
      <vt:lpstr>PowerPoint Presentation</vt:lpstr>
      <vt:lpstr>True Thanksgiving</vt:lpstr>
      <vt:lpstr>PowerPoint Presentation</vt:lpstr>
      <vt:lpstr>True Thanksgiving</vt:lpstr>
      <vt:lpstr>True Thanksgiving</vt:lpstr>
      <vt:lpstr>Cyril of Alexandria:</vt:lpstr>
      <vt:lpstr>The Value of Thanksgiving</vt:lpstr>
      <vt:lpstr>The Value of Thanksgiving:  Mental Value</vt:lpstr>
      <vt:lpstr>The Value of Thanksgiving:  Moral Value</vt:lpstr>
      <vt:lpstr>The Value of Thanksgiving:  Spiritual Value</vt:lpstr>
      <vt:lpstr>True Thanksgiving</vt:lpstr>
      <vt:lpstr>True Thanksgiving</vt:lpstr>
      <vt:lpstr>Thankful Starter List: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True Thanksgiving</dc:title>
  <dc:creator>Kevin Earls</dc:creator>
  <cp:lastModifiedBy>Kevin Earls</cp:lastModifiedBy>
  <cp:revision>15</cp:revision>
  <dcterms:created xsi:type="dcterms:W3CDTF">2021-11-20T19:17:10Z</dcterms:created>
  <dcterms:modified xsi:type="dcterms:W3CDTF">2021-11-21T02:57:36Z</dcterms:modified>
</cp:coreProperties>
</file>