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9"/>
  </p:notesMasterIdLst>
  <p:sldIdLst>
    <p:sldId id="256" r:id="rId5"/>
    <p:sldId id="260" r:id="rId6"/>
    <p:sldId id="261" r:id="rId7"/>
    <p:sldId id="275" r:id="rId8"/>
    <p:sldId id="263" r:id="rId9"/>
    <p:sldId id="262" r:id="rId10"/>
    <p:sldId id="264" r:id="rId11"/>
    <p:sldId id="265" r:id="rId12"/>
    <p:sldId id="266" r:id="rId13"/>
    <p:sldId id="269" r:id="rId14"/>
    <p:sldId id="270" r:id="rId15"/>
    <p:sldId id="271" r:id="rId16"/>
    <p:sldId id="267"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03" d="100"/>
          <a:sy n="103" d="100"/>
        </p:scale>
        <p:origin x="82" y="16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EB7BC-E7B7-4575-9112-6E1F8FFB069E}" type="datetimeFigureOut">
              <a:rPr lang="en-US" smtClean="0"/>
              <a:t>8/9/2025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563E5-3F3B-4F78-9C71-DC2608869805}" type="slidenum">
              <a:rPr lang="en-US" smtClean="0"/>
              <a:t>‹#›</a:t>
            </a:fld>
            <a:endParaRPr lang="en-US" dirty="0"/>
          </a:p>
        </p:txBody>
      </p:sp>
    </p:spTree>
    <p:extLst>
      <p:ext uri="{BB962C8B-B14F-4D97-AF65-F5344CB8AC3E}">
        <p14:creationId xmlns:p14="http://schemas.microsoft.com/office/powerpoint/2010/main" val="330368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244793A9-7C6C-4D08-92F6-F1F92C238736}" type="datetime1">
              <a:rPr lang="en-US" smtClean="0"/>
              <a:t>8/9/2025</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dirty="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782438-B4B8-4A3B-81C9-F825F3AAC376}" type="datetime1">
              <a:rPr lang="en-US" smtClean="0"/>
              <a:t>8/9/2025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00E4997B-1FE4-47A8-9028-DEF54467F1A4}" type="datetime1">
              <a:rPr lang="en-US" smtClean="0"/>
              <a:t>8/9/2025</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dirty="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33E2A4-FC2B-4C62-99D1-22A122804089}" type="datetime1">
              <a:rPr lang="en-US" smtClean="0"/>
              <a:t>8/9/2025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178FDE-D23B-4B1F-9C84-7727D2CE25D7}" type="datetime1">
              <a:rPr lang="en-US" smtClean="0"/>
              <a:t>8/9/2025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1E6DC1-AD37-4838-9FEB-59E5E9793810}" type="datetime1">
              <a:rPr lang="en-US" smtClean="0"/>
              <a:t>8/9/2025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1D4326B5-3923-4825-B39D-26824402D2D6}" type="datetime1">
              <a:rPr lang="en-US" smtClean="0"/>
              <a:t>8/9/2025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7F77A073-F441-4A2C-AEED-DA5AB371EE5F}" type="datetime1">
              <a:rPr lang="en-US" smtClean="0"/>
              <a:t>8/9/2025</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D59920AA-4634-43CD-9C1A-EA35C3EB9627}" type="datetime1">
              <a:rPr lang="en-US" smtClean="0"/>
              <a:t>8/9/2025</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272F62-41D9-41B4-A742-F07D327A573D}" type="datetime1">
              <a:rPr lang="en-US" smtClean="0"/>
              <a:t>8/9/2025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EF911B4-2B8A-4B9C-8112-6F5C986D46F7}" type="datetime1">
              <a:rPr lang="en-US" smtClean="0"/>
              <a:t>8/9/2025</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5D330AF-CDB6-4B06-9433-B8653C157AA0}" type="datetime1">
              <a:rPr lang="en-US" smtClean="0"/>
              <a:t>8/9/2025</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dirty="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54"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55"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56"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grpSp>
        <p:nvGrpSpPr>
          <p:cNvPr id="58" name="Group 57">
            <a:extLst>
              <a:ext uri="{FF2B5EF4-FFF2-40B4-BE49-F238E27FC236}">
                <a16:creationId xmlns:a16="http://schemas.microsoft.com/office/drawing/2014/main" id="{AD746CED-0567-4DF8-AB5A-955539059A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52688" y="1262063"/>
            <a:ext cx="7286625" cy="4333875"/>
            <a:chOff x="2452688" y="1262063"/>
            <a:chExt cx="7286625" cy="4333875"/>
          </a:xfrm>
        </p:grpSpPr>
        <p:sp useBgFill="1">
          <p:nvSpPr>
            <p:cNvPr id="59" name="Freeform 159">
              <a:extLst>
                <a:ext uri="{FF2B5EF4-FFF2-40B4-BE49-F238E27FC236}">
                  <a16:creationId xmlns:a16="http://schemas.microsoft.com/office/drawing/2014/main" id="{ADA5E076-A7C5-4275-A6C5-D0949C89B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ln w="0">
              <a:noFill/>
              <a:prstDash val="solid"/>
              <a:round/>
              <a:headEnd/>
              <a:tailEnd/>
            </a:ln>
          </p:spPr>
        </p:sp>
        <p:sp>
          <p:nvSpPr>
            <p:cNvPr id="60" name="Freeform 164">
              <a:extLst>
                <a:ext uri="{FF2B5EF4-FFF2-40B4-BE49-F238E27FC236}">
                  <a16:creationId xmlns:a16="http://schemas.microsoft.com/office/drawing/2014/main" id="{8DA0B687-0059-4D26-A341-3533C07D86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tx2">
                <a:lumMod val="75000"/>
                <a:lumOff val="25000"/>
              </a:schemeClr>
            </a:solidFill>
            <a:ln w="0">
              <a:noFill/>
              <a:prstDash val="solid"/>
              <a:round/>
              <a:headEnd/>
              <a:tailEnd/>
            </a:ln>
          </p:spPr>
        </p:sp>
        <p:cxnSp>
          <p:nvCxnSpPr>
            <p:cNvPr id="61" name="Straight Connector 60">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410200" y="3862794"/>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65AC2A1-33AB-498F-9481-456EE428A8BA}"/>
              </a:ext>
            </a:extLst>
          </p:cNvPr>
          <p:cNvSpPr>
            <a:spLocks noGrp="1"/>
          </p:cNvSpPr>
          <p:nvPr>
            <p:ph type="ctrTitle"/>
          </p:nvPr>
        </p:nvSpPr>
        <p:spPr>
          <a:xfrm>
            <a:off x="3162301" y="1830579"/>
            <a:ext cx="5860821" cy="1829015"/>
          </a:xfrm>
        </p:spPr>
        <p:txBody>
          <a:bodyPr anchor="ctr">
            <a:normAutofit/>
          </a:bodyPr>
          <a:lstStyle/>
          <a:p>
            <a:pPr algn="ctr"/>
            <a:r>
              <a:rPr lang="en-US" b="1" dirty="0">
                <a:solidFill>
                  <a:schemeClr val="tx2">
                    <a:lumMod val="75000"/>
                    <a:lumOff val="25000"/>
                  </a:schemeClr>
                </a:solidFill>
                <a:effectLst>
                  <a:outerShdw blurRad="38100" dist="38100" dir="2700000" algn="tl">
                    <a:srgbClr val="000000">
                      <a:alpha val="43137"/>
                    </a:srgbClr>
                  </a:outerShdw>
                </a:effectLst>
              </a:rPr>
              <a:t>The Second Touch</a:t>
            </a:r>
          </a:p>
        </p:txBody>
      </p:sp>
      <p:sp>
        <p:nvSpPr>
          <p:cNvPr id="3" name="Subtitle 2">
            <a:extLst>
              <a:ext uri="{FF2B5EF4-FFF2-40B4-BE49-F238E27FC236}">
                <a16:creationId xmlns:a16="http://schemas.microsoft.com/office/drawing/2014/main" id="{244B152B-31E5-418B-BA48-A3361253FE01}"/>
              </a:ext>
            </a:extLst>
          </p:cNvPr>
          <p:cNvSpPr>
            <a:spLocks noGrp="1"/>
          </p:cNvSpPr>
          <p:nvPr>
            <p:ph type="subTitle" idx="1"/>
          </p:nvPr>
        </p:nvSpPr>
        <p:spPr>
          <a:xfrm>
            <a:off x="3162301" y="3917799"/>
            <a:ext cx="5860821" cy="1308399"/>
          </a:xfrm>
        </p:spPr>
        <p:txBody>
          <a:bodyPr>
            <a:normAutofit fontScale="92500" lnSpcReduction="20000"/>
          </a:bodyPr>
          <a:lstStyle/>
          <a:p>
            <a:pPr algn="ctr"/>
            <a:r>
              <a:rPr lang="en-US" b="1" dirty="0">
                <a:solidFill>
                  <a:schemeClr val="tx2">
                    <a:lumMod val="75000"/>
                    <a:lumOff val="25000"/>
                  </a:schemeClr>
                </a:solidFill>
              </a:rPr>
              <a:t>Gateway Christian Fellowship</a:t>
            </a:r>
          </a:p>
          <a:p>
            <a:pPr algn="ctr"/>
            <a:r>
              <a:rPr lang="en-US" dirty="0">
                <a:solidFill>
                  <a:schemeClr val="tx2">
                    <a:lumMod val="75000"/>
                    <a:lumOff val="25000"/>
                  </a:schemeClr>
                </a:solidFill>
              </a:rPr>
              <a:t>August 10, 2025</a:t>
            </a:r>
          </a:p>
          <a:p>
            <a:pPr algn="ctr"/>
            <a:r>
              <a:rPr lang="en-US" dirty="0">
                <a:solidFill>
                  <a:schemeClr val="tx2">
                    <a:lumMod val="75000"/>
                    <a:lumOff val="25000"/>
                  </a:schemeClr>
                </a:solidFill>
              </a:rPr>
              <a:t>www.kevinwearls.com</a:t>
            </a:r>
          </a:p>
        </p:txBody>
      </p:sp>
    </p:spTree>
    <p:extLst>
      <p:ext uri="{BB962C8B-B14F-4D97-AF65-F5344CB8AC3E}">
        <p14:creationId xmlns:p14="http://schemas.microsoft.com/office/powerpoint/2010/main" val="1074360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2E04-0835-4616-8D16-9830DFDF4C4F}"/>
              </a:ext>
            </a:extLst>
          </p:cNvPr>
          <p:cNvSpPr>
            <a:spLocks noGrp="1"/>
          </p:cNvSpPr>
          <p:nvPr>
            <p:ph type="title"/>
          </p:nvPr>
        </p:nvSpPr>
        <p:spPr/>
        <p:txBody>
          <a:bodyPr/>
          <a:lstStyle/>
          <a:p>
            <a:r>
              <a:rPr lang="en-US" b="1" dirty="0"/>
              <a:t>The Second Touch</a:t>
            </a:r>
            <a:br>
              <a:rPr lang="en-US" dirty="0"/>
            </a:br>
            <a:r>
              <a:rPr lang="en-US" sz="3600" dirty="0"/>
              <a:t>Mark 8:1-38</a:t>
            </a:r>
            <a:endParaRPr lang="en-US" dirty="0"/>
          </a:p>
        </p:txBody>
      </p:sp>
      <p:sp>
        <p:nvSpPr>
          <p:cNvPr id="3" name="Content Placeholder 2">
            <a:extLst>
              <a:ext uri="{FF2B5EF4-FFF2-40B4-BE49-F238E27FC236}">
                <a16:creationId xmlns:a16="http://schemas.microsoft.com/office/drawing/2014/main" id="{35A05E73-C6BE-413D-B860-F4B95FFA7C49}"/>
              </a:ext>
            </a:extLst>
          </p:cNvPr>
          <p:cNvSpPr>
            <a:spLocks noGrp="1"/>
          </p:cNvSpPr>
          <p:nvPr>
            <p:ph idx="1"/>
          </p:nvPr>
        </p:nvSpPr>
        <p:spPr/>
        <p:txBody>
          <a:bodyPr>
            <a:noAutofit/>
          </a:bodyPr>
          <a:lstStyle/>
          <a:p>
            <a:pPr marL="0" indent="0">
              <a:buNone/>
            </a:pPr>
            <a:r>
              <a:rPr lang="en-US" sz="3200" b="1" dirty="0"/>
              <a:t>1. The Provision		1-10</a:t>
            </a:r>
          </a:p>
          <a:p>
            <a:pPr marL="0" indent="0">
              <a:buNone/>
            </a:pPr>
            <a:r>
              <a:rPr lang="en-US" sz="3200" b="1" dirty="0"/>
              <a:t>2. The Provoking	11-13</a:t>
            </a:r>
          </a:p>
          <a:p>
            <a:pPr marL="0" indent="0">
              <a:buNone/>
            </a:pPr>
            <a:r>
              <a:rPr lang="en-US" sz="3200" b="1" dirty="0"/>
              <a:t>3. The Patience		14-21</a:t>
            </a:r>
          </a:p>
          <a:p>
            <a:pPr marL="0" indent="0">
              <a:buNone/>
            </a:pPr>
            <a:r>
              <a:rPr lang="en-US" sz="3200" b="1" dirty="0"/>
              <a:t>4. The Power		22-26</a:t>
            </a:r>
          </a:p>
          <a:p>
            <a:pPr marL="0" indent="0">
              <a:buNone/>
            </a:pPr>
            <a:r>
              <a:rPr lang="en-US" sz="3200" b="1" dirty="0"/>
              <a:t>5. The Prompting	27-30</a:t>
            </a:r>
          </a:p>
          <a:p>
            <a:pPr marL="0" indent="0">
              <a:buNone/>
            </a:pPr>
            <a:r>
              <a:rPr lang="en-US" sz="3200" b="1" dirty="0"/>
              <a:t>6. The Prediction	31-38</a:t>
            </a:r>
          </a:p>
        </p:txBody>
      </p:sp>
    </p:spTree>
    <p:extLst>
      <p:ext uri="{BB962C8B-B14F-4D97-AF65-F5344CB8AC3E}">
        <p14:creationId xmlns:p14="http://schemas.microsoft.com/office/powerpoint/2010/main" val="1891220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4.  The Power	22-26</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52846" y="2228121"/>
            <a:ext cx="9486309" cy="3783885"/>
          </a:xfrm>
        </p:spPr>
        <p:txBody>
          <a:bodyPr anchor="ctr">
            <a:noAutofit/>
          </a:bodyPr>
          <a:lstStyle/>
          <a:p>
            <a:pPr marL="0" indent="0">
              <a:buNone/>
            </a:pPr>
            <a:r>
              <a:rPr lang="en-US" dirty="0"/>
              <a:t>	And they came to Bethsaida.  And some people brought a man who was </a:t>
            </a:r>
            <a:r>
              <a:rPr lang="en-US" u="sng" dirty="0"/>
              <a:t>blind</a:t>
            </a:r>
            <a:r>
              <a:rPr lang="en-US" dirty="0"/>
              <a:t> to Jesus and begged Him to </a:t>
            </a:r>
            <a:r>
              <a:rPr lang="en-US" u="sng" dirty="0"/>
              <a:t>touch</a:t>
            </a:r>
            <a:r>
              <a:rPr lang="en-US" dirty="0"/>
              <a:t> him. </a:t>
            </a:r>
          </a:p>
          <a:p>
            <a:pPr marL="0" indent="0">
              <a:buNone/>
            </a:pPr>
            <a:r>
              <a:rPr lang="en-US" b="1" dirty="0"/>
              <a:t>Touch One:  </a:t>
            </a:r>
            <a:r>
              <a:rPr lang="en-US" dirty="0"/>
              <a:t>Taking the man who was blind by the hand, He brought him out of the village; and after </a:t>
            </a:r>
            <a:r>
              <a:rPr lang="en-US" u="sng" dirty="0"/>
              <a:t>spitting</a:t>
            </a:r>
            <a:r>
              <a:rPr lang="en-US" dirty="0"/>
              <a:t> in his eyes and </a:t>
            </a:r>
            <a:r>
              <a:rPr lang="en-US" u="sng" dirty="0"/>
              <a:t>laying His hands</a:t>
            </a:r>
            <a:r>
              <a:rPr lang="en-US" dirty="0"/>
              <a:t> on him, He asked him, “Do you </a:t>
            </a:r>
            <a:r>
              <a:rPr lang="en-US" u="sng" dirty="0"/>
              <a:t>see</a:t>
            </a:r>
            <a:r>
              <a:rPr lang="en-US" dirty="0"/>
              <a:t> anything?”  And he looked up and said, “I see people, for I see them like trees, walking around.” </a:t>
            </a:r>
          </a:p>
          <a:p>
            <a:pPr marL="0" indent="0">
              <a:buNone/>
            </a:pPr>
            <a:r>
              <a:rPr lang="en-US" b="1" dirty="0"/>
              <a:t>Touch Two:  </a:t>
            </a:r>
            <a:r>
              <a:rPr lang="en-US" dirty="0"/>
              <a:t>Then </a:t>
            </a:r>
            <a:r>
              <a:rPr lang="en-US" u="sng" dirty="0"/>
              <a:t>again</a:t>
            </a:r>
            <a:r>
              <a:rPr lang="en-US" dirty="0"/>
              <a:t>, He </a:t>
            </a:r>
            <a:r>
              <a:rPr lang="en-US" u="sng" dirty="0"/>
              <a:t>laid His hands</a:t>
            </a:r>
            <a:r>
              <a:rPr lang="en-US" dirty="0"/>
              <a:t> on his eyes; and he </a:t>
            </a:r>
            <a:r>
              <a:rPr lang="en-US" u="sng" dirty="0"/>
              <a:t>looked</a:t>
            </a:r>
            <a:r>
              <a:rPr lang="en-US" dirty="0"/>
              <a:t> intently and was </a:t>
            </a:r>
            <a:r>
              <a:rPr lang="en-US" u="sng" dirty="0"/>
              <a:t>restored</a:t>
            </a:r>
            <a:r>
              <a:rPr lang="en-US" dirty="0"/>
              <a:t>, and began to </a:t>
            </a:r>
            <a:r>
              <a:rPr lang="en-US" u="sng" dirty="0"/>
              <a:t>see</a:t>
            </a:r>
            <a:r>
              <a:rPr lang="en-US" dirty="0"/>
              <a:t> everything </a:t>
            </a:r>
            <a:r>
              <a:rPr lang="en-US" u="sng" dirty="0"/>
              <a:t>clearly</a:t>
            </a:r>
            <a:r>
              <a:rPr lang="en-US" dirty="0"/>
              <a:t>.</a:t>
            </a:r>
          </a:p>
          <a:p>
            <a:pPr marL="0" indent="0">
              <a:buNone/>
            </a:pPr>
            <a:r>
              <a:rPr lang="en-US" dirty="0"/>
              <a:t>	And He sent him to his home, saying, “Do not even enter the village.”</a:t>
            </a:r>
          </a:p>
        </p:txBody>
      </p:sp>
    </p:spTree>
    <p:extLst>
      <p:ext uri="{BB962C8B-B14F-4D97-AF65-F5344CB8AC3E}">
        <p14:creationId xmlns:p14="http://schemas.microsoft.com/office/powerpoint/2010/main" val="3988294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uman Eye Diagram, How The Eye Work -15 Amazing Facts of Eye">
            <a:extLst>
              <a:ext uri="{FF2B5EF4-FFF2-40B4-BE49-F238E27FC236}">
                <a16:creationId xmlns:a16="http://schemas.microsoft.com/office/drawing/2014/main" id="{EC60F83C-4A22-4EBF-A17D-31B7A30971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804" y="1099789"/>
            <a:ext cx="857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210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1.  The Provision		1-10</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455634"/>
            <a:ext cx="9486309" cy="2517810"/>
          </a:xfrm>
        </p:spPr>
        <p:txBody>
          <a:bodyPr anchor="ctr">
            <a:noAutofit/>
          </a:bodyPr>
          <a:lstStyle/>
          <a:p>
            <a:pPr marL="0" indent="0">
              <a:buNone/>
            </a:pPr>
            <a:r>
              <a:rPr lang="en-US" b="1" dirty="0"/>
              <a:t>Problem:</a:t>
            </a:r>
            <a:r>
              <a:rPr lang="en-US" dirty="0"/>
              <a:t>  “In those days, when there was again a large crowd and they had </a:t>
            </a:r>
            <a:r>
              <a:rPr lang="en-US" u="sng" dirty="0"/>
              <a:t>nothing</a:t>
            </a:r>
            <a:r>
              <a:rPr lang="en-US" dirty="0"/>
              <a:t> to eat, Jesus summoned His disciples and said to them, </a:t>
            </a:r>
          </a:p>
          <a:p>
            <a:pPr marL="0" indent="0">
              <a:buNone/>
            </a:pPr>
            <a:r>
              <a:rPr lang="en-US" b="1" dirty="0"/>
              <a:t>Pity:</a:t>
            </a:r>
            <a:r>
              <a:rPr lang="en-US" dirty="0"/>
              <a:t>  “I feel </a:t>
            </a:r>
            <a:r>
              <a:rPr lang="en-US" u="sng" dirty="0"/>
              <a:t>compassion</a:t>
            </a:r>
            <a:r>
              <a:rPr lang="en-US" dirty="0"/>
              <a:t> for the people because they have remained with Me for three days already and have nothing to eat.  And if I send them away hungry to their homes, they will faint on the way; and some of them have come from a great distance.” </a:t>
            </a:r>
          </a:p>
        </p:txBody>
      </p:sp>
    </p:spTree>
    <p:extLst>
      <p:ext uri="{BB962C8B-B14F-4D97-AF65-F5344CB8AC3E}">
        <p14:creationId xmlns:p14="http://schemas.microsoft.com/office/powerpoint/2010/main" val="163680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1.  The Provision		1-10</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063083" y="2129061"/>
            <a:ext cx="10080702" cy="3994704"/>
          </a:xfrm>
        </p:spPr>
        <p:txBody>
          <a:bodyPr anchor="ctr">
            <a:noAutofit/>
          </a:bodyPr>
          <a:lstStyle/>
          <a:p>
            <a:pPr marL="0" indent="0">
              <a:buNone/>
            </a:pPr>
            <a:r>
              <a:rPr lang="en-US" b="1" dirty="0"/>
              <a:t>Pessimism:</a:t>
            </a:r>
            <a:r>
              <a:rPr lang="en-US" dirty="0"/>
              <a:t>  And His disciples replied to Him, “</a:t>
            </a:r>
            <a:r>
              <a:rPr lang="en-US" u="sng" dirty="0"/>
              <a:t>Where</a:t>
            </a:r>
            <a:r>
              <a:rPr lang="en-US" dirty="0"/>
              <a:t> will anyone be able to find </a:t>
            </a:r>
            <a:r>
              <a:rPr lang="en-US" u="sng" dirty="0"/>
              <a:t>enough</a:t>
            </a:r>
            <a:r>
              <a:rPr lang="en-US" dirty="0"/>
              <a:t> bread here in this desolate place to satisfy these people?”  And He was asking them, “How many loaves do you have?”  And they said, “Seven.”  </a:t>
            </a:r>
          </a:p>
          <a:p>
            <a:pPr marL="0" indent="0">
              <a:buNone/>
            </a:pPr>
            <a:r>
              <a:rPr lang="en-US" b="1" dirty="0"/>
              <a:t>Placement:  </a:t>
            </a:r>
            <a:r>
              <a:rPr lang="en-US" dirty="0"/>
              <a:t>And He directed the people to recline on the ground; and taking the seven loaves, He gave thanks and broke them, and started giving them to His disciples to serve, and they served them to the people.  They also had a few small fish; and after He had blessed them, He told the disciples to serve these as well.  And they ate and were satisfied; and they picked up seven large baskets full of what was left over of the broken pieces.  About four thousand men were there; and He dismissed them.  </a:t>
            </a:r>
          </a:p>
          <a:p>
            <a:pPr marL="0" indent="0">
              <a:buNone/>
            </a:pPr>
            <a:r>
              <a:rPr lang="en-US" dirty="0"/>
              <a:t>And immediately He got into the boat with His disciples and came to the region of </a:t>
            </a:r>
            <a:r>
              <a:rPr lang="en-US" dirty="0" err="1"/>
              <a:t>Dalmanutha</a:t>
            </a:r>
            <a:r>
              <a:rPr lang="en-US" dirty="0"/>
              <a:t>.</a:t>
            </a:r>
          </a:p>
        </p:txBody>
      </p:sp>
    </p:spTree>
    <p:extLst>
      <p:ext uri="{BB962C8B-B14F-4D97-AF65-F5344CB8AC3E}">
        <p14:creationId xmlns:p14="http://schemas.microsoft.com/office/powerpoint/2010/main" val="1504596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2.  The Provoking	11-13</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240824"/>
            <a:ext cx="9486309" cy="2948210"/>
          </a:xfrm>
        </p:spPr>
        <p:txBody>
          <a:bodyPr anchor="ctr">
            <a:noAutofit/>
          </a:bodyPr>
          <a:lstStyle/>
          <a:p>
            <a:pPr marL="0" indent="0">
              <a:buNone/>
            </a:pPr>
            <a:r>
              <a:rPr lang="en-US" b="1" dirty="0"/>
              <a:t>Demand:</a:t>
            </a:r>
            <a:r>
              <a:rPr lang="en-US" dirty="0"/>
              <a:t>  And the Pharisees came out and began to </a:t>
            </a:r>
            <a:r>
              <a:rPr lang="en-US" u="sng" dirty="0"/>
              <a:t>argue</a:t>
            </a:r>
            <a:r>
              <a:rPr lang="en-US" dirty="0"/>
              <a:t> with Him, </a:t>
            </a:r>
            <a:r>
              <a:rPr lang="en-US" u="sng" dirty="0"/>
              <a:t>demanding</a:t>
            </a:r>
            <a:r>
              <a:rPr lang="en-US" dirty="0"/>
              <a:t> from Him a </a:t>
            </a:r>
            <a:r>
              <a:rPr lang="en-US" u="sng" dirty="0"/>
              <a:t>sign</a:t>
            </a:r>
            <a:r>
              <a:rPr lang="en-US" dirty="0"/>
              <a:t> from heaven, to </a:t>
            </a:r>
            <a:r>
              <a:rPr lang="en-US" u="sng" dirty="0"/>
              <a:t>test</a:t>
            </a:r>
            <a:r>
              <a:rPr lang="en-US" dirty="0"/>
              <a:t> Him. </a:t>
            </a:r>
          </a:p>
          <a:p>
            <a:pPr marL="0" indent="0">
              <a:buNone/>
            </a:pPr>
            <a:r>
              <a:rPr lang="en-US" b="1" dirty="0"/>
              <a:t>Denial:</a:t>
            </a:r>
            <a:r>
              <a:rPr lang="en-US" dirty="0"/>
              <a:t>  Sighing deeply in His spirit, He said, “Why does this generation demand a </a:t>
            </a:r>
            <a:r>
              <a:rPr lang="en-US" u="sng" dirty="0"/>
              <a:t>sign</a:t>
            </a:r>
            <a:r>
              <a:rPr lang="en-US" dirty="0"/>
              <a:t>? Truly I say to you, no </a:t>
            </a:r>
            <a:r>
              <a:rPr lang="en-US" u="sng" dirty="0"/>
              <a:t>sign</a:t>
            </a:r>
            <a:r>
              <a:rPr lang="en-US" dirty="0"/>
              <a:t> will be given to this generation!”</a:t>
            </a:r>
          </a:p>
          <a:p>
            <a:pPr marL="0" indent="0">
              <a:buNone/>
            </a:pPr>
            <a:r>
              <a:rPr lang="en-US" dirty="0"/>
              <a:t>	And leaving them, He again embarked and went away to the other side.</a:t>
            </a:r>
          </a:p>
        </p:txBody>
      </p:sp>
    </p:spTree>
    <p:extLst>
      <p:ext uri="{BB962C8B-B14F-4D97-AF65-F5344CB8AC3E}">
        <p14:creationId xmlns:p14="http://schemas.microsoft.com/office/powerpoint/2010/main" val="3536340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3.  The Patience	14-21</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240824"/>
            <a:ext cx="9486309" cy="2948210"/>
          </a:xfrm>
        </p:spPr>
        <p:txBody>
          <a:bodyPr anchor="ctr">
            <a:noAutofit/>
          </a:bodyPr>
          <a:lstStyle/>
          <a:p>
            <a:pPr marL="0" indent="0">
              <a:buNone/>
            </a:pPr>
            <a:r>
              <a:rPr lang="en-US" dirty="0"/>
              <a:t>	And the disciples had </a:t>
            </a:r>
            <a:r>
              <a:rPr lang="en-US" u="sng" dirty="0"/>
              <a:t>forgotten</a:t>
            </a:r>
            <a:r>
              <a:rPr lang="en-US" dirty="0"/>
              <a:t> to take bread, and did not have more than one loaf in the boat with them.</a:t>
            </a:r>
          </a:p>
          <a:p>
            <a:pPr marL="0" indent="0">
              <a:buNone/>
            </a:pPr>
            <a:r>
              <a:rPr lang="en-US" b="1" dirty="0"/>
              <a:t>Caution:</a:t>
            </a:r>
            <a:r>
              <a:rPr lang="en-US" dirty="0"/>
              <a:t>  And He was giving orders to them, saying, “Watch out! </a:t>
            </a:r>
            <a:r>
              <a:rPr lang="en-US" u="sng" dirty="0"/>
              <a:t>Beware</a:t>
            </a:r>
            <a:r>
              <a:rPr lang="en-US" dirty="0"/>
              <a:t> of the </a:t>
            </a:r>
            <a:r>
              <a:rPr lang="en-US" u="sng" dirty="0"/>
              <a:t>leaven</a:t>
            </a:r>
            <a:r>
              <a:rPr lang="en-US" dirty="0"/>
              <a:t> of the Pharisees, and the </a:t>
            </a:r>
            <a:r>
              <a:rPr lang="en-US" u="sng" dirty="0"/>
              <a:t>leaven</a:t>
            </a:r>
            <a:r>
              <a:rPr lang="en-US" dirty="0"/>
              <a:t> of Herod.” </a:t>
            </a:r>
          </a:p>
          <a:p>
            <a:pPr marL="0" indent="0">
              <a:buNone/>
            </a:pPr>
            <a:r>
              <a:rPr lang="en-US" b="1" dirty="0"/>
              <a:t>Confusion:</a:t>
            </a:r>
            <a:r>
              <a:rPr lang="en-US" dirty="0"/>
              <a:t>  And they began to </a:t>
            </a:r>
            <a:r>
              <a:rPr lang="en-US" u="sng" dirty="0"/>
              <a:t>discuss</a:t>
            </a:r>
            <a:r>
              <a:rPr lang="en-US" dirty="0"/>
              <a:t> with one another the fact that they had no bread. </a:t>
            </a:r>
          </a:p>
        </p:txBody>
      </p:sp>
    </p:spTree>
    <p:extLst>
      <p:ext uri="{BB962C8B-B14F-4D97-AF65-F5344CB8AC3E}">
        <p14:creationId xmlns:p14="http://schemas.microsoft.com/office/powerpoint/2010/main" val="129638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3.  The Patience	14-21</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240823"/>
            <a:ext cx="9486309" cy="3215837"/>
          </a:xfrm>
        </p:spPr>
        <p:txBody>
          <a:bodyPr anchor="ctr">
            <a:noAutofit/>
          </a:bodyPr>
          <a:lstStyle/>
          <a:p>
            <a:pPr marL="0" indent="0">
              <a:buNone/>
            </a:pPr>
            <a:r>
              <a:rPr lang="en-US" b="1" dirty="0"/>
              <a:t>Clarification:</a:t>
            </a:r>
            <a:r>
              <a:rPr lang="en-US" dirty="0"/>
              <a:t>  And Jesus, aware of this, said to them, “Why are you discussing the fact that you have no bread?  Do you not yet comprehend or understand?  Do you still have your heart hardened?  </a:t>
            </a:r>
            <a:r>
              <a:rPr lang="en-US" cap="small" dirty="0"/>
              <a:t>having eyes</a:t>
            </a:r>
            <a:r>
              <a:rPr lang="en-US" dirty="0"/>
              <a:t>, </a:t>
            </a:r>
            <a:r>
              <a:rPr lang="en-US" cap="small" dirty="0"/>
              <a:t>do you not see</a:t>
            </a:r>
            <a:r>
              <a:rPr lang="en-US" dirty="0"/>
              <a:t>? </a:t>
            </a:r>
            <a:r>
              <a:rPr lang="en-US" cap="small" dirty="0"/>
              <a:t>and having ears</a:t>
            </a:r>
            <a:r>
              <a:rPr lang="en-US" dirty="0"/>
              <a:t>, </a:t>
            </a:r>
            <a:r>
              <a:rPr lang="en-US" cap="small" dirty="0"/>
              <a:t>do you not hear</a:t>
            </a:r>
            <a:r>
              <a:rPr lang="en-US" dirty="0"/>
              <a:t>?  </a:t>
            </a:r>
          </a:p>
          <a:p>
            <a:pPr marL="0" indent="0">
              <a:buNone/>
            </a:pPr>
            <a:r>
              <a:rPr lang="en-US" dirty="0"/>
              <a:t>And do you not remember, when I broke the five loaves for the five thousand, how many baskets full of broken pieces you picked up?”  They said to Him, “Twelve.”  “When I broke the seven for the four thousand, how many large baskets full of broken pieces did you pick up?”  And they said to Him, “Seven.”  </a:t>
            </a:r>
          </a:p>
          <a:p>
            <a:pPr marL="0" indent="0">
              <a:buNone/>
            </a:pPr>
            <a:r>
              <a:rPr lang="en-US" dirty="0"/>
              <a:t>	And He was saying to them, “Do you not yet </a:t>
            </a:r>
            <a:r>
              <a:rPr lang="en-US" u="sng" dirty="0"/>
              <a:t>understand</a:t>
            </a:r>
            <a:r>
              <a:rPr lang="en-US" dirty="0"/>
              <a:t>?”</a:t>
            </a:r>
          </a:p>
        </p:txBody>
      </p:sp>
    </p:spTree>
    <p:extLst>
      <p:ext uri="{BB962C8B-B14F-4D97-AF65-F5344CB8AC3E}">
        <p14:creationId xmlns:p14="http://schemas.microsoft.com/office/powerpoint/2010/main" val="205329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5.  The Prompting	27-30</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240823"/>
            <a:ext cx="9486309" cy="3215837"/>
          </a:xfrm>
        </p:spPr>
        <p:txBody>
          <a:bodyPr anchor="ctr">
            <a:noAutofit/>
          </a:bodyPr>
          <a:lstStyle/>
          <a:p>
            <a:pPr marL="0" indent="0">
              <a:buNone/>
            </a:pPr>
            <a:r>
              <a:rPr lang="en-US" b="1" dirty="0"/>
              <a:t>Probing</a:t>
            </a:r>
            <a:r>
              <a:rPr lang="en-US" dirty="0"/>
              <a:t>:  Jesus went out, along with His disciples, to the villages of Caesarea Philippi; and on the way He </a:t>
            </a:r>
            <a:r>
              <a:rPr lang="en-US" u="sng" dirty="0"/>
              <a:t>questioned</a:t>
            </a:r>
            <a:r>
              <a:rPr lang="en-US" dirty="0"/>
              <a:t> His disciples, saying to them, “Who do people say that I am?” They told Him, saying, “John the Baptist; and others say Elijah; and others, one of the prophets.”  And He continued </a:t>
            </a:r>
            <a:r>
              <a:rPr lang="en-US" u="sng" dirty="0"/>
              <a:t>questioning</a:t>
            </a:r>
            <a:r>
              <a:rPr lang="en-US" dirty="0"/>
              <a:t> them:  “But who do you say that I am?” </a:t>
            </a:r>
          </a:p>
          <a:p>
            <a:pPr marL="0" indent="0">
              <a:buNone/>
            </a:pPr>
            <a:r>
              <a:rPr lang="en-US" b="1" dirty="0"/>
              <a:t>Perception:</a:t>
            </a:r>
            <a:r>
              <a:rPr lang="en-US" dirty="0"/>
              <a:t>  Peter answered and said to Him, “You are the </a:t>
            </a:r>
            <a:r>
              <a:rPr lang="en-US" u="sng" dirty="0"/>
              <a:t>Christ</a:t>
            </a:r>
            <a:r>
              <a:rPr lang="en-US" dirty="0"/>
              <a:t>.”  </a:t>
            </a:r>
          </a:p>
          <a:p>
            <a:pPr marL="0" indent="0">
              <a:buNone/>
            </a:pPr>
            <a:r>
              <a:rPr lang="en-US" dirty="0"/>
              <a:t>	And He warned them to tell no one about Him. </a:t>
            </a:r>
          </a:p>
        </p:txBody>
      </p:sp>
    </p:spTree>
    <p:extLst>
      <p:ext uri="{BB962C8B-B14F-4D97-AF65-F5344CB8AC3E}">
        <p14:creationId xmlns:p14="http://schemas.microsoft.com/office/powerpoint/2010/main" val="137465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6.  The Prediction	31-38</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346269" y="2240823"/>
            <a:ext cx="9486309" cy="3215837"/>
          </a:xfrm>
        </p:spPr>
        <p:txBody>
          <a:bodyPr anchor="ctr">
            <a:noAutofit/>
          </a:bodyPr>
          <a:lstStyle/>
          <a:p>
            <a:pPr marL="0" indent="0">
              <a:buNone/>
            </a:pPr>
            <a:r>
              <a:rPr lang="en-US" b="1" dirty="0"/>
              <a:t>Revealing:</a:t>
            </a:r>
            <a:r>
              <a:rPr lang="en-US" dirty="0"/>
              <a:t>  And He began to teach them that the Son of Man must suffer many things and be rejected by the elders and the chief priests and the scribes, and be killed, and after three days rise from the dead.  And He was stating the matter plainly. </a:t>
            </a:r>
          </a:p>
          <a:p>
            <a:pPr marL="0" indent="0">
              <a:buNone/>
            </a:pPr>
            <a:r>
              <a:rPr lang="en-US" b="1" dirty="0"/>
              <a:t>Rebukes:</a:t>
            </a:r>
            <a:r>
              <a:rPr lang="en-US" dirty="0"/>
              <a:t>  And Peter took Him aside and began to </a:t>
            </a:r>
            <a:r>
              <a:rPr lang="en-US" u="sng" dirty="0"/>
              <a:t>rebuke</a:t>
            </a:r>
            <a:r>
              <a:rPr lang="en-US" dirty="0"/>
              <a:t> Him.  </a:t>
            </a:r>
          </a:p>
          <a:p>
            <a:pPr marL="0" indent="0">
              <a:buNone/>
            </a:pPr>
            <a:r>
              <a:rPr lang="en-US" dirty="0"/>
              <a:t>But turning around and seeing His disciples, He </a:t>
            </a:r>
            <a:r>
              <a:rPr lang="en-US" u="sng" dirty="0"/>
              <a:t>rebuked</a:t>
            </a:r>
            <a:r>
              <a:rPr lang="en-US" dirty="0"/>
              <a:t> Peter and said, “Get behind Me, Satan; for you are not setting your mind on God’s purposes, but on man’s.”</a:t>
            </a:r>
          </a:p>
        </p:txBody>
      </p:sp>
    </p:spTree>
    <p:extLst>
      <p:ext uri="{BB962C8B-B14F-4D97-AF65-F5344CB8AC3E}">
        <p14:creationId xmlns:p14="http://schemas.microsoft.com/office/powerpoint/2010/main" val="1350942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6E27C40-104A-4C05-A382-21A40999A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C1D78633-7222-4BD8-9B43-C5A3FE3FB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42"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43"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44"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sp useBgFill="1">
        <p:nvSpPr>
          <p:cNvPr id="46" name="Freeform: Shape 45">
            <a:extLst>
              <a:ext uri="{FF2B5EF4-FFF2-40B4-BE49-F238E27FC236}">
                <a16:creationId xmlns:a16="http://schemas.microsoft.com/office/drawing/2014/main" id="{2A0F9152-48E3-49B1-872D-898BCB71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3466" y="643466"/>
            <a:ext cx="10905066" cy="5571066"/>
          </a:xfrm>
          <a:custGeom>
            <a:avLst/>
            <a:gdLst>
              <a:gd name="connsiteX0" fmla="*/ 317500 w 10905066"/>
              <a:gd name="connsiteY0" fmla="*/ 0 h 5571066"/>
              <a:gd name="connsiteX1" fmla="*/ 6969125 w 10905066"/>
              <a:gd name="connsiteY1" fmla="*/ 0 h 5571066"/>
              <a:gd name="connsiteX2" fmla="*/ 6969127 w 10905066"/>
              <a:gd name="connsiteY2" fmla="*/ 0 h 5571066"/>
              <a:gd name="connsiteX3" fmla="*/ 10587566 w 10905066"/>
              <a:gd name="connsiteY3" fmla="*/ 0 h 5571066"/>
              <a:gd name="connsiteX4" fmla="*/ 10651066 w 10905066"/>
              <a:gd name="connsiteY4" fmla="*/ 6350 h 5571066"/>
              <a:gd name="connsiteX5" fmla="*/ 10711391 w 10905066"/>
              <a:gd name="connsiteY5" fmla="*/ 23813 h 5571066"/>
              <a:gd name="connsiteX6" fmla="*/ 10763779 w 10905066"/>
              <a:gd name="connsiteY6" fmla="*/ 52388 h 5571066"/>
              <a:gd name="connsiteX7" fmla="*/ 10812991 w 10905066"/>
              <a:gd name="connsiteY7" fmla="*/ 93663 h 5571066"/>
              <a:gd name="connsiteX8" fmla="*/ 10849503 w 10905066"/>
              <a:gd name="connsiteY8" fmla="*/ 139700 h 5571066"/>
              <a:gd name="connsiteX9" fmla="*/ 10881253 w 10905066"/>
              <a:gd name="connsiteY9" fmla="*/ 195263 h 5571066"/>
              <a:gd name="connsiteX10" fmla="*/ 10898716 w 10905066"/>
              <a:gd name="connsiteY10" fmla="*/ 254000 h 5571066"/>
              <a:gd name="connsiteX11" fmla="*/ 10905066 w 10905066"/>
              <a:gd name="connsiteY11" fmla="*/ 319088 h 5571066"/>
              <a:gd name="connsiteX12" fmla="*/ 10905066 w 10905066"/>
              <a:gd name="connsiteY12" fmla="*/ 1556279 h 5571066"/>
              <a:gd name="connsiteX13" fmla="*/ 10905066 w 10905066"/>
              <a:gd name="connsiteY13" fmla="*/ 4014788 h 5571066"/>
              <a:gd name="connsiteX14" fmla="*/ 10905066 w 10905066"/>
              <a:gd name="connsiteY14" fmla="*/ 5251979 h 5571066"/>
              <a:gd name="connsiteX15" fmla="*/ 10898716 w 10905066"/>
              <a:gd name="connsiteY15" fmla="*/ 5317066 h 5571066"/>
              <a:gd name="connsiteX16" fmla="*/ 10881253 w 10905066"/>
              <a:gd name="connsiteY16" fmla="*/ 5375804 h 5571066"/>
              <a:gd name="connsiteX17" fmla="*/ 10849503 w 10905066"/>
              <a:gd name="connsiteY17" fmla="*/ 5431366 h 5571066"/>
              <a:gd name="connsiteX18" fmla="*/ 10812991 w 10905066"/>
              <a:gd name="connsiteY18" fmla="*/ 5478991 h 5571066"/>
              <a:gd name="connsiteX19" fmla="*/ 10763779 w 10905066"/>
              <a:gd name="connsiteY19" fmla="*/ 5518679 h 5571066"/>
              <a:gd name="connsiteX20" fmla="*/ 10711391 w 10905066"/>
              <a:gd name="connsiteY20" fmla="*/ 5547254 h 5571066"/>
              <a:gd name="connsiteX21" fmla="*/ 10651066 w 10905066"/>
              <a:gd name="connsiteY21" fmla="*/ 5564716 h 5571066"/>
              <a:gd name="connsiteX22" fmla="*/ 10587566 w 10905066"/>
              <a:gd name="connsiteY22" fmla="*/ 5571066 h 5571066"/>
              <a:gd name="connsiteX23" fmla="*/ 6969125 w 10905066"/>
              <a:gd name="connsiteY23" fmla="*/ 5571066 h 5571066"/>
              <a:gd name="connsiteX24" fmla="*/ 3935941 w 10905066"/>
              <a:gd name="connsiteY24" fmla="*/ 5571066 h 5571066"/>
              <a:gd name="connsiteX25" fmla="*/ 317500 w 10905066"/>
              <a:gd name="connsiteY25" fmla="*/ 5571066 h 5571066"/>
              <a:gd name="connsiteX26" fmla="*/ 254000 w 10905066"/>
              <a:gd name="connsiteY26" fmla="*/ 5564716 h 5571066"/>
              <a:gd name="connsiteX27" fmla="*/ 193675 w 10905066"/>
              <a:gd name="connsiteY27" fmla="*/ 5547254 h 5571066"/>
              <a:gd name="connsiteX28" fmla="*/ 141288 w 10905066"/>
              <a:gd name="connsiteY28" fmla="*/ 5518679 h 5571066"/>
              <a:gd name="connsiteX29" fmla="*/ 92075 w 10905066"/>
              <a:gd name="connsiteY29" fmla="*/ 5478991 h 5571066"/>
              <a:gd name="connsiteX30" fmla="*/ 55563 w 10905066"/>
              <a:gd name="connsiteY30" fmla="*/ 5431366 h 5571066"/>
              <a:gd name="connsiteX31" fmla="*/ 23813 w 10905066"/>
              <a:gd name="connsiteY31" fmla="*/ 5375804 h 5571066"/>
              <a:gd name="connsiteX32" fmla="*/ 6350 w 10905066"/>
              <a:gd name="connsiteY32" fmla="*/ 5317066 h 5571066"/>
              <a:gd name="connsiteX33" fmla="*/ 0 w 10905066"/>
              <a:gd name="connsiteY33" fmla="*/ 5251979 h 5571066"/>
              <a:gd name="connsiteX34" fmla="*/ 0 w 10905066"/>
              <a:gd name="connsiteY34" fmla="*/ 4014789 h 5571066"/>
              <a:gd name="connsiteX35" fmla="*/ 0 w 10905066"/>
              <a:gd name="connsiteY35" fmla="*/ 4014788 h 5571066"/>
              <a:gd name="connsiteX36" fmla="*/ 0 w 10905066"/>
              <a:gd name="connsiteY36" fmla="*/ 319088 h 5571066"/>
              <a:gd name="connsiteX37" fmla="*/ 6350 w 10905066"/>
              <a:gd name="connsiteY37" fmla="*/ 254000 h 5571066"/>
              <a:gd name="connsiteX38" fmla="*/ 23813 w 10905066"/>
              <a:gd name="connsiteY38" fmla="*/ 195263 h 5571066"/>
              <a:gd name="connsiteX39" fmla="*/ 55563 w 10905066"/>
              <a:gd name="connsiteY39" fmla="*/ 139700 h 5571066"/>
              <a:gd name="connsiteX40" fmla="*/ 92075 w 10905066"/>
              <a:gd name="connsiteY40" fmla="*/ 93663 h 5571066"/>
              <a:gd name="connsiteX41" fmla="*/ 141288 w 10905066"/>
              <a:gd name="connsiteY41" fmla="*/ 52388 h 5571066"/>
              <a:gd name="connsiteX42" fmla="*/ 193675 w 10905066"/>
              <a:gd name="connsiteY42" fmla="*/ 23813 h 5571066"/>
              <a:gd name="connsiteX43" fmla="*/ 254000 w 10905066"/>
              <a:gd name="connsiteY43" fmla="*/ 635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5066" h="5571066">
                <a:moveTo>
                  <a:pt x="317500" y="0"/>
                </a:moveTo>
                <a:lnTo>
                  <a:pt x="6969125" y="0"/>
                </a:lnTo>
                <a:lnTo>
                  <a:pt x="6969127" y="0"/>
                </a:lnTo>
                <a:lnTo>
                  <a:pt x="10587566" y="0"/>
                </a:lnTo>
                <a:lnTo>
                  <a:pt x="10651066" y="6350"/>
                </a:lnTo>
                <a:lnTo>
                  <a:pt x="10711391" y="23813"/>
                </a:lnTo>
                <a:lnTo>
                  <a:pt x="10763779" y="52388"/>
                </a:lnTo>
                <a:lnTo>
                  <a:pt x="10812991" y="93663"/>
                </a:lnTo>
                <a:lnTo>
                  <a:pt x="10849503" y="139700"/>
                </a:lnTo>
                <a:lnTo>
                  <a:pt x="10881253" y="195263"/>
                </a:lnTo>
                <a:lnTo>
                  <a:pt x="10898716" y="254000"/>
                </a:lnTo>
                <a:lnTo>
                  <a:pt x="10905066" y="319088"/>
                </a:lnTo>
                <a:lnTo>
                  <a:pt x="10905066" y="1556279"/>
                </a:lnTo>
                <a:lnTo>
                  <a:pt x="10905066" y="4014788"/>
                </a:lnTo>
                <a:lnTo>
                  <a:pt x="10905066" y="5251979"/>
                </a:lnTo>
                <a:lnTo>
                  <a:pt x="10898716" y="5317066"/>
                </a:lnTo>
                <a:lnTo>
                  <a:pt x="10881253" y="5375804"/>
                </a:lnTo>
                <a:lnTo>
                  <a:pt x="10849503" y="5431366"/>
                </a:lnTo>
                <a:lnTo>
                  <a:pt x="10812991" y="5478991"/>
                </a:lnTo>
                <a:lnTo>
                  <a:pt x="10763779" y="5518679"/>
                </a:lnTo>
                <a:lnTo>
                  <a:pt x="10711391" y="5547254"/>
                </a:lnTo>
                <a:lnTo>
                  <a:pt x="10651066" y="5564716"/>
                </a:lnTo>
                <a:lnTo>
                  <a:pt x="10587566" y="5571066"/>
                </a:lnTo>
                <a:lnTo>
                  <a:pt x="6969125" y="5571066"/>
                </a:lnTo>
                <a:lnTo>
                  <a:pt x="3935941" y="5571066"/>
                </a:lnTo>
                <a:lnTo>
                  <a:pt x="317500" y="5571066"/>
                </a:lnTo>
                <a:lnTo>
                  <a:pt x="254000" y="5564716"/>
                </a:lnTo>
                <a:lnTo>
                  <a:pt x="193675" y="5547254"/>
                </a:lnTo>
                <a:lnTo>
                  <a:pt x="141288" y="5518679"/>
                </a:lnTo>
                <a:lnTo>
                  <a:pt x="92075" y="5478991"/>
                </a:lnTo>
                <a:lnTo>
                  <a:pt x="55563" y="5431366"/>
                </a:lnTo>
                <a:lnTo>
                  <a:pt x="23813" y="5375804"/>
                </a:lnTo>
                <a:lnTo>
                  <a:pt x="6350" y="5317066"/>
                </a:lnTo>
                <a:lnTo>
                  <a:pt x="0" y="5251979"/>
                </a:lnTo>
                <a:lnTo>
                  <a:pt x="0" y="4014789"/>
                </a:lnTo>
                <a:lnTo>
                  <a:pt x="0" y="4014788"/>
                </a:lnTo>
                <a:lnTo>
                  <a:pt x="0" y="319088"/>
                </a:lnTo>
                <a:lnTo>
                  <a:pt x="6350" y="254000"/>
                </a:lnTo>
                <a:lnTo>
                  <a:pt x="23813" y="195263"/>
                </a:lnTo>
                <a:lnTo>
                  <a:pt x="55563" y="139700"/>
                </a:lnTo>
                <a:lnTo>
                  <a:pt x="92075" y="93663"/>
                </a:lnTo>
                <a:lnTo>
                  <a:pt x="141288" y="52388"/>
                </a:lnTo>
                <a:lnTo>
                  <a:pt x="193675" y="23813"/>
                </a:lnTo>
                <a:lnTo>
                  <a:pt x="254000" y="6350"/>
                </a:lnTo>
                <a:close/>
              </a:path>
            </a:pathLst>
          </a:custGeom>
          <a:ln w="0">
            <a:noFill/>
            <a:prstDash val="solid"/>
            <a:round/>
            <a:headEnd/>
            <a:tailEnd/>
          </a:ln>
        </p:spPr>
      </p:sp>
      <p:sp>
        <p:nvSpPr>
          <p:cNvPr id="48" name="Rectangle: Rounded Corners 47">
            <a:extLst>
              <a:ext uri="{FF2B5EF4-FFF2-40B4-BE49-F238E27FC236}">
                <a16:creationId xmlns:a16="http://schemas.microsoft.com/office/drawing/2014/main" id="{23489F6D-90F9-4863-AC28-04E23B84E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990" y="845990"/>
            <a:ext cx="10486868" cy="5166017"/>
          </a:xfrm>
          <a:prstGeom prst="roundRect">
            <a:avLst>
              <a:gd name="adj" fmla="val 3173"/>
            </a:avLst>
          </a:prstGeom>
          <a:noFill/>
          <a:ln w="444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823A8A-47FD-4BFE-B43B-5621E62240F9}"/>
              </a:ext>
            </a:extLst>
          </p:cNvPr>
          <p:cNvSpPr>
            <a:spLocks noGrp="1"/>
          </p:cNvSpPr>
          <p:nvPr>
            <p:ph type="title"/>
          </p:nvPr>
        </p:nvSpPr>
        <p:spPr>
          <a:xfrm>
            <a:off x="1352846" y="1055489"/>
            <a:ext cx="9486309" cy="1073572"/>
          </a:xfrm>
        </p:spPr>
        <p:txBody>
          <a:bodyPr anchor="ctr">
            <a:normAutofit/>
          </a:bodyPr>
          <a:lstStyle/>
          <a:p>
            <a:pPr algn="ctr"/>
            <a:r>
              <a:rPr lang="en-US" sz="3200" b="1" dirty="0"/>
              <a:t>6.  The Prediction	31-38</a:t>
            </a:r>
            <a:endParaRPr lang="en-US" sz="3200" dirty="0"/>
          </a:p>
        </p:txBody>
      </p:sp>
      <p:cxnSp>
        <p:nvCxnSpPr>
          <p:cNvPr id="50" name="Straight Connector 49">
            <a:extLst>
              <a:ext uri="{FF2B5EF4-FFF2-40B4-BE49-F238E27FC236}">
                <a16:creationId xmlns:a16="http://schemas.microsoft.com/office/drawing/2014/main" id="{B3CFF822-5B88-4257-86DB-464E3C755F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0200" y="2240822"/>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Content Placeholder 2">
            <a:extLst>
              <a:ext uri="{FF2B5EF4-FFF2-40B4-BE49-F238E27FC236}">
                <a16:creationId xmlns:a16="http://schemas.microsoft.com/office/drawing/2014/main" id="{E27B6076-C893-4682-81CC-FE42A4220318}"/>
              </a:ext>
            </a:extLst>
          </p:cNvPr>
          <p:cNvSpPr>
            <a:spLocks noGrp="1"/>
          </p:cNvSpPr>
          <p:nvPr>
            <p:ph idx="1"/>
          </p:nvPr>
        </p:nvSpPr>
        <p:spPr>
          <a:xfrm>
            <a:off x="1137425" y="2240822"/>
            <a:ext cx="9887414" cy="3771171"/>
          </a:xfrm>
        </p:spPr>
        <p:txBody>
          <a:bodyPr anchor="ctr">
            <a:noAutofit/>
          </a:bodyPr>
          <a:lstStyle/>
          <a:p>
            <a:pPr marL="0" indent="0">
              <a:buNone/>
            </a:pPr>
            <a:r>
              <a:rPr lang="en-US" b="1" dirty="0"/>
              <a:t>Requirements:  </a:t>
            </a:r>
            <a:r>
              <a:rPr lang="en-US" dirty="0"/>
              <a:t>And He summoned the crowd together with His disciples, and said to them, “If anyone wants to </a:t>
            </a:r>
            <a:r>
              <a:rPr lang="en-US" u="sng" dirty="0"/>
              <a:t>come after</a:t>
            </a:r>
            <a:r>
              <a:rPr lang="en-US" dirty="0"/>
              <a:t> Me, he must deny himself, take up his </a:t>
            </a:r>
            <a:r>
              <a:rPr lang="en-US" u="sng" dirty="0"/>
              <a:t>cross</a:t>
            </a:r>
            <a:r>
              <a:rPr lang="en-US" dirty="0"/>
              <a:t>, and follow Me.  </a:t>
            </a:r>
          </a:p>
          <a:p>
            <a:pPr marL="0" indent="0">
              <a:buNone/>
            </a:pPr>
            <a:r>
              <a:rPr lang="en-US" b="1" dirty="0"/>
              <a:t>Rewards:</a:t>
            </a:r>
            <a:r>
              <a:rPr lang="en-US" dirty="0"/>
              <a:t>  For whoever wants to </a:t>
            </a:r>
            <a:r>
              <a:rPr lang="en-US" u="sng" dirty="0"/>
              <a:t>save</a:t>
            </a:r>
            <a:r>
              <a:rPr lang="en-US" dirty="0"/>
              <a:t> his life will </a:t>
            </a:r>
            <a:r>
              <a:rPr lang="en-US" u="sng" dirty="0"/>
              <a:t>lose</a:t>
            </a:r>
            <a:r>
              <a:rPr lang="en-US" dirty="0"/>
              <a:t> it, but whoever </a:t>
            </a:r>
            <a:r>
              <a:rPr lang="en-US" u="sng" dirty="0"/>
              <a:t>loses</a:t>
            </a:r>
            <a:r>
              <a:rPr lang="en-US" dirty="0"/>
              <a:t> his life for My sake and the gospel’s will </a:t>
            </a:r>
            <a:r>
              <a:rPr lang="en-US" u="sng" dirty="0"/>
              <a:t>save</a:t>
            </a:r>
            <a:r>
              <a:rPr lang="en-US" dirty="0"/>
              <a:t> it.</a:t>
            </a:r>
          </a:p>
          <a:p>
            <a:pPr marL="0" indent="0">
              <a:buNone/>
            </a:pPr>
            <a:r>
              <a:rPr lang="en-US" dirty="0"/>
              <a:t>For what does it </a:t>
            </a:r>
            <a:r>
              <a:rPr lang="en-US" u="sng" dirty="0"/>
              <a:t>benefit</a:t>
            </a:r>
            <a:r>
              <a:rPr lang="en-US" dirty="0"/>
              <a:t> a person to gain the whole world, and </a:t>
            </a:r>
            <a:r>
              <a:rPr lang="en-US" u="sng" dirty="0"/>
              <a:t>forfeit</a:t>
            </a:r>
            <a:r>
              <a:rPr lang="en-US" dirty="0"/>
              <a:t> his soul?  For what could a person give in exchange for his soul?</a:t>
            </a:r>
          </a:p>
          <a:p>
            <a:pPr marL="0" indent="0">
              <a:buNone/>
            </a:pPr>
            <a:r>
              <a:rPr lang="en-US" dirty="0"/>
              <a:t>For whoever is </a:t>
            </a:r>
            <a:r>
              <a:rPr lang="en-US" u="sng" dirty="0"/>
              <a:t>ashamed</a:t>
            </a:r>
            <a:r>
              <a:rPr lang="en-US" dirty="0"/>
              <a:t> of Me and My words in this adulterous and sinful generation, the Son of Man will also be </a:t>
            </a:r>
            <a:r>
              <a:rPr lang="en-US" u="sng" dirty="0"/>
              <a:t>ashamed</a:t>
            </a:r>
            <a:r>
              <a:rPr lang="en-US" dirty="0"/>
              <a:t> of him when He comes in the glory of His Father with the holy angels.””</a:t>
            </a:r>
          </a:p>
        </p:txBody>
      </p:sp>
    </p:spTree>
    <p:extLst>
      <p:ext uri="{BB962C8B-B14F-4D97-AF65-F5344CB8AC3E}">
        <p14:creationId xmlns:p14="http://schemas.microsoft.com/office/powerpoint/2010/main" val="2067966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CAD1-BEBB-453C-8E50-789C9EDA1D71}"/>
              </a:ext>
            </a:extLst>
          </p:cNvPr>
          <p:cNvSpPr>
            <a:spLocks noGrp="1"/>
          </p:cNvSpPr>
          <p:nvPr>
            <p:ph type="title"/>
          </p:nvPr>
        </p:nvSpPr>
        <p:spPr/>
        <p:txBody>
          <a:bodyPr/>
          <a:lstStyle/>
          <a:p>
            <a:r>
              <a:rPr lang="en-US" dirty="0"/>
              <a:t>The Second Touch</a:t>
            </a:r>
          </a:p>
        </p:txBody>
      </p:sp>
      <p:sp>
        <p:nvSpPr>
          <p:cNvPr id="3" name="Content Placeholder 2">
            <a:extLst>
              <a:ext uri="{FF2B5EF4-FFF2-40B4-BE49-F238E27FC236}">
                <a16:creationId xmlns:a16="http://schemas.microsoft.com/office/drawing/2014/main" id="{0A1D9948-7710-40F5-91F7-139E58C1E98B}"/>
              </a:ext>
            </a:extLst>
          </p:cNvPr>
          <p:cNvSpPr>
            <a:spLocks noGrp="1"/>
          </p:cNvSpPr>
          <p:nvPr>
            <p:ph idx="1"/>
          </p:nvPr>
        </p:nvSpPr>
        <p:spPr>
          <a:xfrm>
            <a:off x="2933700" y="2207941"/>
            <a:ext cx="8770571" cy="4081714"/>
          </a:xfrm>
        </p:spPr>
        <p:txBody>
          <a:bodyPr>
            <a:normAutofit lnSpcReduction="10000"/>
          </a:bodyPr>
          <a:lstStyle/>
          <a:p>
            <a:r>
              <a:rPr lang="en-US" sz="2800" b="1" dirty="0"/>
              <a:t>Second feeding of a crowd (4000+)</a:t>
            </a:r>
          </a:p>
          <a:p>
            <a:r>
              <a:rPr lang="en-US" sz="2800" b="1" dirty="0"/>
              <a:t>Those who thought they were Second in charge</a:t>
            </a:r>
          </a:p>
          <a:p>
            <a:r>
              <a:rPr lang="en-US" sz="2800" b="1" dirty="0"/>
              <a:t>The Half blind disciples</a:t>
            </a:r>
          </a:p>
          <a:p>
            <a:r>
              <a:rPr lang="en-US" sz="2800" b="1" dirty="0"/>
              <a:t>The Half cure, then the Second touch</a:t>
            </a:r>
          </a:p>
          <a:p>
            <a:r>
              <a:rPr lang="en-US" sz="2800" b="1" dirty="0"/>
              <a:t>The Half seeing disciples</a:t>
            </a:r>
          </a:p>
          <a:p>
            <a:r>
              <a:rPr lang="en-US" sz="2800" b="1" dirty="0"/>
              <a:t>The Half understood requirements</a:t>
            </a:r>
          </a:p>
          <a:p>
            <a:pPr marL="0" indent="0">
              <a:buNone/>
            </a:pPr>
            <a:r>
              <a:rPr lang="en-US" b="1" dirty="0"/>
              <a:t>	</a:t>
            </a:r>
            <a:r>
              <a:rPr lang="en-US" sz="3500" b="1" dirty="0"/>
              <a:t>We need the Second Touch from the Lord</a:t>
            </a:r>
          </a:p>
        </p:txBody>
      </p:sp>
    </p:spTree>
    <p:extLst>
      <p:ext uri="{BB962C8B-B14F-4D97-AF65-F5344CB8AC3E}">
        <p14:creationId xmlns:p14="http://schemas.microsoft.com/office/powerpoint/2010/main" val="687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B5F627-5DD6-4A0D-9E4D-D628C16A9916}"/>
              </a:ext>
            </a:extLst>
          </p:cNvPr>
          <p:cNvPicPr>
            <a:picLocks noChangeAspect="1"/>
          </p:cNvPicPr>
          <p:nvPr/>
        </p:nvPicPr>
        <p:blipFill>
          <a:blip r:embed="rId2"/>
          <a:stretch>
            <a:fillRect/>
          </a:stretch>
        </p:blipFill>
        <p:spPr>
          <a:xfrm>
            <a:off x="0" y="0"/>
            <a:ext cx="12436498" cy="6995532"/>
          </a:xfrm>
          <a:prstGeom prst="rect">
            <a:avLst/>
          </a:prstGeom>
        </p:spPr>
      </p:pic>
    </p:spTree>
    <p:extLst>
      <p:ext uri="{BB962C8B-B14F-4D97-AF65-F5344CB8AC3E}">
        <p14:creationId xmlns:p14="http://schemas.microsoft.com/office/powerpoint/2010/main" val="642137991"/>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9290C9-6505-4B77-B628-A44276CB9D8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728C3E1-D10B-4426-B05E-8E1CAFF03C24}">
  <ds:schemaRefs>
    <ds:schemaRef ds:uri="http://schemas.microsoft.com/sharepoint/v3/contenttype/forms"/>
  </ds:schemaRefs>
</ds:datastoreItem>
</file>

<file path=customXml/itemProps3.xml><?xml version="1.0" encoding="utf-8"?>
<ds:datastoreItem xmlns:ds="http://schemas.openxmlformats.org/officeDocument/2006/customXml" ds:itemID="{47B8899B-5794-42FB-9137-8220A73767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Feathered design</Template>
  <TotalTime>0</TotalTime>
  <Words>1199</Words>
  <Application>Microsoft Office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Schoolbook</vt:lpstr>
      <vt:lpstr>Corbel</vt:lpstr>
      <vt:lpstr>Feathered</vt:lpstr>
      <vt:lpstr>The Second Touch</vt:lpstr>
      <vt:lpstr>The Second Touch Mark 8:1-38</vt:lpstr>
      <vt:lpstr>4.  The Power 22-26</vt:lpstr>
      <vt:lpstr>PowerPoint Presentation</vt:lpstr>
      <vt:lpstr>1.  The Provision  1-10</vt:lpstr>
      <vt:lpstr>1.  The Provision  1-10</vt:lpstr>
      <vt:lpstr>2.  The Provoking 11-13</vt:lpstr>
      <vt:lpstr>3.  The Patience 14-21</vt:lpstr>
      <vt:lpstr>3.  The Patience 14-21</vt:lpstr>
      <vt:lpstr>5.  The Prompting 27-30</vt:lpstr>
      <vt:lpstr>6.  The Prediction 31-38</vt:lpstr>
      <vt:lpstr>6.  The Prediction 31-38</vt:lpstr>
      <vt:lpstr>The Second Touch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2025-08-06T23:05:18Z</dcterms:created>
  <dcterms:modified xsi:type="dcterms:W3CDTF">2025-08-10T02:02:58Z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